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401" r:id="rId2"/>
    <p:sldId id="402" r:id="rId3"/>
    <p:sldId id="258" r:id="rId4"/>
    <p:sldId id="257" r:id="rId5"/>
    <p:sldId id="318" r:id="rId6"/>
    <p:sldId id="261" r:id="rId7"/>
    <p:sldId id="262" r:id="rId8"/>
    <p:sldId id="263" r:id="rId9"/>
    <p:sldId id="293" r:id="rId10"/>
    <p:sldId id="265" r:id="rId11"/>
    <p:sldId id="266" r:id="rId12"/>
    <p:sldId id="268" r:id="rId13"/>
    <p:sldId id="269" r:id="rId14"/>
    <p:sldId id="294" r:id="rId15"/>
    <p:sldId id="295" r:id="rId16"/>
    <p:sldId id="296" r:id="rId17"/>
    <p:sldId id="297" r:id="rId18"/>
    <p:sldId id="298" r:id="rId19"/>
    <p:sldId id="299" r:id="rId20"/>
    <p:sldId id="301" r:id="rId21"/>
    <p:sldId id="302" r:id="rId22"/>
    <p:sldId id="303" r:id="rId23"/>
    <p:sldId id="304" r:id="rId24"/>
    <p:sldId id="305" r:id="rId25"/>
    <p:sldId id="306" r:id="rId26"/>
    <p:sldId id="361" r:id="rId27"/>
    <p:sldId id="362" r:id="rId28"/>
    <p:sldId id="309" r:id="rId29"/>
    <p:sldId id="310" r:id="rId30"/>
    <p:sldId id="307" r:id="rId31"/>
    <p:sldId id="308" r:id="rId32"/>
    <p:sldId id="311" r:id="rId33"/>
    <p:sldId id="312" r:id="rId34"/>
    <p:sldId id="313" r:id="rId35"/>
    <p:sldId id="314" r:id="rId36"/>
    <p:sldId id="315" r:id="rId37"/>
    <p:sldId id="316" r:id="rId38"/>
    <p:sldId id="267" r:id="rId39"/>
    <p:sldId id="273" r:id="rId40"/>
    <p:sldId id="274" r:id="rId41"/>
    <p:sldId id="363" r:id="rId42"/>
    <p:sldId id="367" r:id="rId43"/>
    <p:sldId id="364" r:id="rId44"/>
    <p:sldId id="365" r:id="rId45"/>
    <p:sldId id="366" r:id="rId46"/>
    <p:sldId id="394" r:id="rId47"/>
    <p:sldId id="395" r:id="rId48"/>
    <p:sldId id="397" r:id="rId49"/>
    <p:sldId id="396" r:id="rId50"/>
    <p:sldId id="387" r:id="rId51"/>
    <p:sldId id="388" r:id="rId52"/>
    <p:sldId id="392" r:id="rId53"/>
    <p:sldId id="389" r:id="rId54"/>
    <p:sldId id="390" r:id="rId55"/>
    <p:sldId id="393" r:id="rId56"/>
    <p:sldId id="391" r:id="rId57"/>
    <p:sldId id="378" r:id="rId58"/>
    <p:sldId id="379" r:id="rId59"/>
    <p:sldId id="380" r:id="rId60"/>
    <p:sldId id="381" r:id="rId61"/>
    <p:sldId id="382" r:id="rId62"/>
    <p:sldId id="385" r:id="rId63"/>
    <p:sldId id="383" r:id="rId64"/>
    <p:sldId id="384" r:id="rId65"/>
    <p:sldId id="386" r:id="rId66"/>
    <p:sldId id="368" r:id="rId67"/>
    <p:sldId id="369" r:id="rId68"/>
    <p:sldId id="370" r:id="rId69"/>
    <p:sldId id="371" r:id="rId70"/>
    <p:sldId id="398" r:id="rId71"/>
    <p:sldId id="373" r:id="rId72"/>
    <p:sldId id="374" r:id="rId73"/>
    <p:sldId id="375" r:id="rId74"/>
    <p:sldId id="376" r:id="rId75"/>
    <p:sldId id="377" r:id="rId76"/>
    <p:sldId id="399" r:id="rId77"/>
    <p:sldId id="400"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96" autoAdjust="0"/>
  </p:normalViewPr>
  <p:slideViewPr>
    <p:cSldViewPr snapToGrid="0">
      <p:cViewPr varScale="1">
        <p:scale>
          <a:sx n="84" d="100"/>
          <a:sy n="84" d="100"/>
        </p:scale>
        <p:origin x="696" y="192"/>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E59A37-E7D9-4825-BFF1-B5DC79D04107}" type="datetimeFigureOut">
              <a:rPr lang="en-US" smtClean="0"/>
              <a:t>7/24/18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95B6C-8C00-4390-9BD6-C1EF5004656E}" type="slidenum">
              <a:rPr lang="en-US" smtClean="0"/>
              <a:t>‹#›</a:t>
            </a:fld>
            <a:endParaRPr lang="en-US"/>
          </a:p>
        </p:txBody>
      </p:sp>
    </p:spTree>
    <p:extLst>
      <p:ext uri="{BB962C8B-B14F-4D97-AF65-F5344CB8AC3E}">
        <p14:creationId xmlns:p14="http://schemas.microsoft.com/office/powerpoint/2010/main" val="2724662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python.org/2/library/string.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to BGS,IBI, and GCB for sponsoring this year's </a:t>
            </a:r>
            <a:r>
              <a:rPr lang="en-US" dirty="0" err="1"/>
              <a:t>bootcamp</a:t>
            </a:r>
            <a:r>
              <a:rPr lang="en-US" dirty="0"/>
              <a:t>! Thank you to Sarah Middleton for creating and making</a:t>
            </a:r>
            <a:r>
              <a:rPr lang="en-US" baseline="0" dirty="0"/>
              <a:t> this workshop possible. This workshop is is run by students who are juggling research and volunteering so I apologize in advanced and thank everyone for their patience. There will be two lecturers: </a:t>
            </a:r>
            <a:r>
              <a:rPr lang="en-US" baseline="0" dirty="0" err="1"/>
              <a:t>Apexa</a:t>
            </a:r>
            <a:r>
              <a:rPr lang="en-US" baseline="0" dirty="0"/>
              <a:t> and Scott and handful of TA that will be providing help through out the course.</a:t>
            </a:r>
            <a:endParaRPr lang="en-US" dirty="0"/>
          </a:p>
          <a:p>
            <a:r>
              <a:rPr lang="en-US" dirty="0"/>
              <a:t>http://</a:t>
            </a:r>
            <a:r>
              <a:rPr lang="en-US" dirty="0" err="1"/>
              <a:t>upibi.org</a:t>
            </a:r>
            <a:r>
              <a:rPr lang="en-US" dirty="0"/>
              <a:t>/</a:t>
            </a:r>
          </a:p>
        </p:txBody>
      </p:sp>
      <p:sp>
        <p:nvSpPr>
          <p:cNvPr id="4" name="Slide Number Placeholder 3"/>
          <p:cNvSpPr>
            <a:spLocks noGrp="1"/>
          </p:cNvSpPr>
          <p:nvPr>
            <p:ph type="sldNum" sz="quarter" idx="10"/>
          </p:nvPr>
        </p:nvSpPr>
        <p:spPr/>
        <p:txBody>
          <a:bodyPr/>
          <a:lstStyle/>
          <a:p>
            <a:fld id="{E1EAA073-A5A1-488D-BF9F-079A4318460E}" type="slidenum">
              <a:rPr lang="en-US" smtClean="0"/>
              <a:t>1</a:t>
            </a:fld>
            <a:endParaRPr lang="en-US" dirty="0"/>
          </a:p>
        </p:txBody>
      </p:sp>
    </p:spTree>
    <p:extLst>
      <p:ext uri="{BB962C8B-B14F-4D97-AF65-F5344CB8AC3E}">
        <p14:creationId xmlns:p14="http://schemas.microsoft.com/office/powerpoint/2010/main" val="3170827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10</a:t>
            </a:fld>
            <a:endParaRPr lang="en-US"/>
          </a:p>
        </p:txBody>
      </p:sp>
    </p:spTree>
    <p:extLst>
      <p:ext uri="{BB962C8B-B14F-4D97-AF65-F5344CB8AC3E}">
        <p14:creationId xmlns:p14="http://schemas.microsoft.com/office/powerpoint/2010/main" val="1192410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The conditional can be pretty much anything that can be evaluated as either True or False. See next slide.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11</a:t>
            </a:fld>
            <a:endParaRPr lang="en-US"/>
          </a:p>
        </p:txBody>
      </p:sp>
    </p:spTree>
    <p:extLst>
      <p:ext uri="{BB962C8B-B14F-4D97-AF65-F5344CB8AC3E}">
        <p14:creationId xmlns:p14="http://schemas.microsoft.com/office/powerpoint/2010/main" val="175046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12</a:t>
            </a:fld>
            <a:endParaRPr lang="en-US"/>
          </a:p>
        </p:txBody>
      </p:sp>
    </p:spTree>
    <p:extLst>
      <p:ext uri="{BB962C8B-B14F-4D97-AF65-F5344CB8AC3E}">
        <p14:creationId xmlns:p14="http://schemas.microsoft.com/office/powerpoint/2010/main" val="404195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a:t>
            </a:r>
            <a:r>
              <a:rPr lang="en-US" baseline="0" dirty="0"/>
              <a:t> of these are pretty intuitive. The big one people tend to mess up on in the beginning is ==. Remember, a single equals sign means </a:t>
            </a:r>
            <a:r>
              <a:rPr lang="en-US" b="1" baseline="0" dirty="0"/>
              <a:t>assignment</a:t>
            </a:r>
            <a:r>
              <a:rPr lang="en-US" b="0" baseline="0" dirty="0"/>
              <a:t>. A double equals means </a:t>
            </a:r>
            <a:r>
              <a:rPr lang="en-US" b="1" baseline="0" dirty="0"/>
              <a:t>is the same as/is equal to</a:t>
            </a:r>
            <a:r>
              <a:rPr lang="en-US" b="0" baseline="0" dirty="0"/>
              <a:t>. </a:t>
            </a:r>
            <a:r>
              <a:rPr lang="en-US" baseline="0" dirty="0"/>
              <a:t> You will NEVER use a single equals sign in a conditional statement.</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13</a:t>
            </a:fld>
            <a:endParaRPr lang="en-US"/>
          </a:p>
        </p:txBody>
      </p:sp>
    </p:spTree>
    <p:extLst>
      <p:ext uri="{BB962C8B-B14F-4D97-AF65-F5344CB8AC3E}">
        <p14:creationId xmlns:p14="http://schemas.microsoft.com/office/powerpoint/2010/main" val="2101242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https://goo.gl/forms/x1G57MV2QXJ8tXQG2</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Since</a:t>
            </a:r>
            <a:r>
              <a:rPr lang="en-US" baseline="0" dirty="0"/>
              <a:t> the line 'print "Goodbye now!" ' is not indented, it is NOT considered part of the if statement.</a:t>
            </a:r>
          </a:p>
          <a:p>
            <a:r>
              <a:rPr lang="en-US" baseline="0" dirty="0"/>
              <a:t>Therefore, it is printed no matter how the if-statement is evaluated.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:.2f specifies two decimal points. </a:t>
            </a:r>
            <a:r>
              <a:rPr lang="en-US" sz="1200" b="1" i="0" u="sng" kern="1200" dirty="0">
                <a:solidFill>
                  <a:schemeClr val="tx1"/>
                </a:solidFill>
                <a:effectLst/>
                <a:latin typeface="+mn-lt"/>
                <a:ea typeface="+mn-ea"/>
                <a:cs typeface="+mn-cs"/>
                <a:hlinkClick r:id="rId3"/>
              </a:rPr>
              <a:t>https://docs.python.org/2/library/string.html</a:t>
            </a:r>
            <a:r>
              <a:rPr lang="en-US" sz="1200" b="1" i="0" kern="1200" dirty="0">
                <a:solidFill>
                  <a:schemeClr val="tx1"/>
                </a:solidFill>
                <a:effectLst/>
                <a:latin typeface="+mn-lt"/>
                <a:ea typeface="+mn-ea"/>
                <a:cs typeface="+mn-cs"/>
              </a:rPr>
              <a:t> talks about syntax with </a:t>
            </a:r>
            <a:r>
              <a:rPr lang="en-US" sz="1200" b="1" i="0" kern="1200" dirty="0" err="1">
                <a:solidFill>
                  <a:schemeClr val="tx1"/>
                </a:solidFill>
                <a:effectLst/>
                <a:latin typeface="+mn-lt"/>
                <a:ea typeface="+mn-ea"/>
                <a:cs typeface="+mn-cs"/>
              </a:rPr>
              <a:t>str.format</a:t>
            </a:r>
            <a:r>
              <a:rPr lang="en-US" sz="1200" b="1" i="0" kern="1200" dirty="0">
                <a:solidFill>
                  <a:schemeClr val="tx1"/>
                </a:solidFill>
                <a:effectLst/>
                <a:latin typeface="+mn-lt"/>
                <a:ea typeface="+mn-ea"/>
                <a:cs typeface="+mn-cs"/>
              </a:rPr>
              <a:t>(). When we spoke in class I was mentioning an old format I was used to which used '%' instead of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2</a:t>
            </a:fld>
            <a:endParaRPr lang="en-US"/>
          </a:p>
        </p:txBody>
      </p:sp>
    </p:spTree>
    <p:extLst>
      <p:ext uri="{BB962C8B-B14F-4D97-AF65-F5344CB8AC3E}">
        <p14:creationId xmlns:p14="http://schemas.microsoft.com/office/powerpoint/2010/main" val="3164606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Since a and b are not both True,</a:t>
            </a:r>
            <a:r>
              <a:rPr lang="en-US" baseline="0" dirty="0"/>
              <a:t> we go to the else statement.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By using "not" before b, we negate its</a:t>
            </a:r>
            <a:r>
              <a:rPr lang="en-US" baseline="0" dirty="0"/>
              <a:t> current value (False), making b True. Thus the entire conditional as a whole becomes True, and we execute the if-block.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baseline="0" dirty="0"/>
              <a:t>"not" only applies to what's directly in front of it. So a more clear way to show this statement might be like this:</a:t>
            </a:r>
          </a:p>
          <a:p>
            <a:r>
              <a:rPr lang="en-US" baseline="0" dirty="0"/>
              <a:t>(not a) and b</a:t>
            </a:r>
          </a:p>
          <a:p>
            <a:endParaRPr lang="en-US" baseline="0" dirty="0"/>
          </a:p>
          <a:p>
            <a:r>
              <a:rPr lang="en-US" baseline="0" dirty="0"/>
              <a:t>This turns into </a:t>
            </a:r>
          </a:p>
          <a:p>
            <a:r>
              <a:rPr lang="en-US" baseline="0" dirty="0"/>
              <a:t>(False) and False</a:t>
            </a:r>
          </a:p>
          <a:p>
            <a:endParaRPr lang="en-US" baseline="0" dirty="0"/>
          </a:p>
          <a:p>
            <a:r>
              <a:rPr lang="en-US" baseline="0" dirty="0"/>
              <a:t>and thus the overall conditional is not true. We therefore go to the else statement.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Using parentheses works like you'd expect</a:t>
            </a:r>
            <a:r>
              <a:rPr lang="en-US" baseline="0" dirty="0"/>
              <a:t> in conditionals: grouped statements are evaluated first. </a:t>
            </a:r>
          </a:p>
          <a:p>
            <a:endParaRPr lang="en-US" baseline="0" dirty="0"/>
          </a:p>
          <a:p>
            <a:r>
              <a:rPr lang="en-US" baseline="0" dirty="0"/>
              <a:t>So Python first decides: (a and b)? ("are a and b both true?") -&gt; False</a:t>
            </a:r>
            <a:endParaRPr lang="en-US" baseline="0" dirty="0">
              <a:sym typeface="Wingdings" panose="05000000000000000000" pitchFamily="2" charset="2"/>
            </a:endParaRPr>
          </a:p>
          <a:p>
            <a:r>
              <a:rPr lang="en-US" baseline="0" dirty="0">
                <a:sym typeface="Wingdings" panose="05000000000000000000" pitchFamily="2" charset="2"/>
              </a:rPr>
              <a:t>Then it applies the not, which flips the False into a True. So then the final answer is True.</a:t>
            </a:r>
          </a:p>
          <a:p>
            <a:endParaRPr lang="en-US" baseline="0" dirty="0">
              <a:sym typeface="Wingdings" panose="05000000000000000000" pitchFamily="2" charset="2"/>
            </a:endParaRPr>
          </a:p>
          <a:p>
            <a:r>
              <a:rPr lang="en-US" baseline="0" dirty="0">
                <a:sym typeface="Wingdings" panose="05000000000000000000" pitchFamily="2" charset="2"/>
              </a:rPr>
              <a:t>Here's another way of breaking down what's happening, in order:</a:t>
            </a:r>
          </a:p>
          <a:p>
            <a:r>
              <a:rPr lang="en-US" baseline="0" dirty="0">
                <a:sym typeface="Wingdings" panose="05000000000000000000" pitchFamily="2" charset="2"/>
              </a:rPr>
              <a:t>not (a and b)</a:t>
            </a:r>
          </a:p>
          <a:p>
            <a:r>
              <a:rPr lang="en-US" baseline="0" dirty="0">
                <a:sym typeface="Wingdings" panose="05000000000000000000" pitchFamily="2" charset="2"/>
              </a:rPr>
              <a:t>not (True and False)</a:t>
            </a:r>
          </a:p>
          <a:p>
            <a:r>
              <a:rPr lang="en-US" baseline="0" dirty="0">
                <a:sym typeface="Wingdings" panose="05000000000000000000" pitchFamily="2" charset="2"/>
              </a:rPr>
              <a:t>not (False)</a:t>
            </a:r>
          </a:p>
          <a:p>
            <a:r>
              <a:rPr lang="en-US" baseline="0" dirty="0">
                <a:sym typeface="Wingdings" panose="05000000000000000000" pitchFamily="2" charset="2"/>
              </a:rPr>
              <a:t>True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notes!</a:t>
            </a:r>
          </a:p>
        </p:txBody>
      </p:sp>
      <p:sp>
        <p:nvSpPr>
          <p:cNvPr id="4" name="Slide Number Placeholder 3"/>
          <p:cNvSpPr>
            <a:spLocks noGrp="1"/>
          </p:cNvSpPr>
          <p:nvPr>
            <p:ph type="sldNum" sz="quarter" idx="10"/>
          </p:nvPr>
        </p:nvSpPr>
        <p:spPr/>
        <p:txBody>
          <a:bodyPr/>
          <a:lstStyle/>
          <a:p>
            <a:fld id="{E1EAA073-A5A1-488D-BF9F-079A4318460E}" type="slidenum">
              <a:rPr lang="en-US" smtClean="0"/>
              <a:t>3</a:t>
            </a:fld>
            <a:endParaRPr lang="en-US" dirty="0"/>
          </a:p>
        </p:txBody>
      </p:sp>
    </p:spTree>
    <p:extLst>
      <p:ext uri="{BB962C8B-B14F-4D97-AF65-F5344CB8AC3E}">
        <p14:creationId xmlns:p14="http://schemas.microsoft.com/office/powerpoint/2010/main" val="1071542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baseline="0" dirty="0"/>
              <a:t>"is a or b True?"</a:t>
            </a:r>
          </a:p>
          <a:p>
            <a:endParaRPr lang="en-US" baseline="0" dirty="0"/>
          </a:p>
          <a:p>
            <a:r>
              <a:rPr lang="en-US" baseline="0" dirty="0"/>
              <a:t>As you'd expect, with "or" only one of them has to be True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a:t>How to solve</a:t>
            </a:r>
            <a:r>
              <a:rPr lang="en-US" baseline="0" dirty="0"/>
              <a:t> these? Sometimes it's best to just write it down, and write down True or False as you solve each part.</a:t>
            </a:r>
          </a:p>
          <a:p>
            <a:endParaRPr lang="en-US" baseline="0" dirty="0"/>
          </a:p>
          <a:p>
            <a:r>
              <a:rPr lang="en" sz="1200" dirty="0">
                <a:latin typeface="Courier New"/>
                <a:ea typeface="Courier New"/>
                <a:cs typeface="Courier New"/>
                <a:sym typeface="Courier New"/>
              </a:rPr>
              <a:t>((a == 1) and (b &gt; 0)) or (b == (2 * a))</a:t>
            </a:r>
          </a:p>
          <a:p>
            <a:r>
              <a:rPr lang="en" sz="1200" dirty="0">
                <a:latin typeface="Courier New"/>
                <a:cs typeface="Courier New"/>
                <a:sym typeface="Courier New"/>
              </a:rPr>
              <a:t>((5 ==</a:t>
            </a:r>
            <a:r>
              <a:rPr lang="en" sz="1200" baseline="0" dirty="0">
                <a:latin typeface="Courier New"/>
                <a:cs typeface="Courier New"/>
                <a:sym typeface="Courier New"/>
              </a:rPr>
              <a:t> 1) and (10 &gt; 0)) or (10 == (2 * 5))</a:t>
            </a:r>
          </a:p>
          <a:p>
            <a:r>
              <a:rPr lang="en" sz="1200" baseline="0" dirty="0">
                <a:latin typeface="Courier New"/>
                <a:cs typeface="Courier New"/>
                <a:sym typeface="Courier New"/>
              </a:rPr>
              <a:t>((False) and (True)) or (True)</a:t>
            </a:r>
          </a:p>
          <a:p>
            <a:r>
              <a:rPr lang="en" sz="1200" baseline="0" dirty="0">
                <a:latin typeface="Courier New"/>
                <a:cs typeface="Courier New"/>
                <a:sym typeface="Courier New"/>
              </a:rPr>
              <a:t>(False) or (True)</a:t>
            </a:r>
          </a:p>
          <a:p>
            <a:r>
              <a:rPr lang="en" sz="1200" baseline="0" dirty="0">
                <a:latin typeface="Courier New"/>
                <a:cs typeface="Courier New"/>
                <a:sym typeface="Courier New"/>
              </a:rPr>
              <a:t>True</a:t>
            </a:r>
          </a:p>
          <a:p>
            <a:endParaRPr lang="en" sz="1200" baseline="0" dirty="0">
              <a:latin typeface="Courier New"/>
              <a:cs typeface="Courier New"/>
              <a:sym typeface="Courier New"/>
            </a:endParaRPr>
          </a:p>
          <a:p>
            <a:r>
              <a:rPr lang="en" sz="1200" baseline="0" dirty="0">
                <a:latin typeface="Courier New"/>
                <a:cs typeface="Courier New"/>
                <a:sym typeface="Courier New"/>
              </a:rPr>
              <a:t>Hopefully you won't ever have to write or understand such a convoluted conditional. But, if you do, make sure to logic-check it very thoroughly, because it's very easy to make mistakes.</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recommend using 4 spaces instead of a tab. I believe this is the official Python recommendation as well. Personally,</a:t>
            </a:r>
            <a:r>
              <a:rPr lang="en-US" baseline="0" dirty="0"/>
              <a:t> I prefer tabs. People argue about this a lot, and there's no real consensus, unfortunately. You can pretty much use whatever you want when you code on your own, but if you ever start collaborating with someone else on the same code, just make sure you agree on one convention, or you're in for a real headache.</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38</a:t>
            </a:fld>
            <a:endParaRPr lang="en-US"/>
          </a:p>
        </p:txBody>
      </p:sp>
    </p:spTree>
    <p:extLst>
      <p:ext uri="{BB962C8B-B14F-4D97-AF65-F5344CB8AC3E}">
        <p14:creationId xmlns:p14="http://schemas.microsoft.com/office/powerpoint/2010/main" val="3773995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"if" for the first block, "</a:t>
            </a:r>
            <a:r>
              <a:rPr lang="en-US" baseline="0" dirty="0" err="1"/>
              <a:t>elif</a:t>
            </a:r>
            <a:r>
              <a:rPr lang="en-US" baseline="0" dirty="0"/>
              <a:t>" for the middle blocks, and "else" for the final block (again, else is optional--it's like a catch-all for anything that didn't match an earlier statement)</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39</a:t>
            </a:fld>
            <a:endParaRPr lang="en-US"/>
          </a:p>
        </p:txBody>
      </p:sp>
    </p:spTree>
    <p:extLst>
      <p:ext uri="{BB962C8B-B14F-4D97-AF65-F5344CB8AC3E}">
        <p14:creationId xmlns:p14="http://schemas.microsoft.com/office/powerpoint/2010/main" val="414673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class will focus on if/else statements and the logical statements ("conditionals") that are used to build them.</a:t>
            </a:r>
          </a:p>
          <a:p>
            <a:r>
              <a:rPr lang="en-US" dirty="0"/>
              <a:t>Then</a:t>
            </a:r>
            <a:r>
              <a:rPr lang="en-US" baseline="0" dirty="0"/>
              <a:t> I'll go over a few useful functions (some built into standard Python; some requiring you to import a "module" first)</a:t>
            </a:r>
          </a:p>
          <a:p>
            <a:r>
              <a:rPr lang="en-US" baseline="0" dirty="0"/>
              <a:t>Finally, I'll talk about commenting your code - a very simple but important topic</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4</a:t>
            </a:fld>
            <a:endParaRPr lang="en-US"/>
          </a:p>
        </p:txBody>
      </p:sp>
    </p:spTree>
    <p:extLst>
      <p:ext uri="{BB962C8B-B14F-4D97-AF65-F5344CB8AC3E}">
        <p14:creationId xmlns:p14="http://schemas.microsoft.com/office/powerpoint/2010/main" val="3604066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40</a:t>
            </a:fld>
            <a:endParaRPr lang="en-US"/>
          </a:p>
        </p:txBody>
      </p:sp>
    </p:spTree>
    <p:extLst>
      <p:ext uri="{BB962C8B-B14F-4D97-AF65-F5344CB8AC3E}">
        <p14:creationId xmlns:p14="http://schemas.microsoft.com/office/powerpoint/2010/main" val="3410001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41</a:t>
            </a:fld>
            <a:endParaRPr lang="en-US"/>
          </a:p>
        </p:txBody>
      </p:sp>
    </p:spTree>
    <p:extLst>
      <p:ext uri="{BB962C8B-B14F-4D97-AF65-F5344CB8AC3E}">
        <p14:creationId xmlns:p14="http://schemas.microsoft.com/office/powerpoint/2010/main" val="3336319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"Built-in" is in contrast</a:t>
            </a:r>
            <a:r>
              <a:rPr lang="en-US" baseline="0" dirty="0"/>
              <a:t> the the non-built-in functions, which are packaged into modules of similar functions (e.g. "math") that you must import before using. More on this in a minute!</a:t>
            </a:r>
          </a:p>
          <a:p>
            <a:endParaRPr lang="en-US" dirty="0"/>
          </a:p>
          <a:p>
            <a:r>
              <a:rPr lang="en-US" dirty="0"/>
              <a:t>You can also create your own functions, which is super</a:t>
            </a:r>
            <a:r>
              <a:rPr lang="en-US" baseline="0" dirty="0"/>
              <a:t> useful</a:t>
            </a:r>
            <a:r>
              <a:rPr lang="en-US" dirty="0"/>
              <a:t>...more</a:t>
            </a:r>
            <a:r>
              <a:rPr lang="en-US" baseline="0" dirty="0"/>
              <a:t> on that in a future class!</a:t>
            </a:r>
          </a:p>
          <a:p>
            <a:r>
              <a:rPr lang="en-US" baseline="0" dirty="0"/>
              <a:t>We'll talk more about what a function actually IS when we get to that class. For now, it's fine to think of them like commands.</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42</a:t>
            </a:fld>
            <a:endParaRPr lang="en-US"/>
          </a:p>
        </p:txBody>
      </p:sp>
    </p:spTree>
    <p:extLst>
      <p:ext uri="{BB962C8B-B14F-4D97-AF65-F5344CB8AC3E}">
        <p14:creationId xmlns:p14="http://schemas.microsoft.com/office/powerpoint/2010/main" val="1420698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43</a:t>
            </a:fld>
            <a:endParaRPr lang="en-US"/>
          </a:p>
        </p:txBody>
      </p:sp>
    </p:spTree>
    <p:extLst>
      <p:ext uri="{BB962C8B-B14F-4D97-AF65-F5344CB8AC3E}">
        <p14:creationId xmlns:p14="http://schemas.microsoft.com/office/powerpoint/2010/main" val="2364090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you don't assign the result of </a:t>
            </a:r>
            <a:r>
              <a:rPr lang="en-US" dirty="0" err="1"/>
              <a:t>raw_input</a:t>
            </a:r>
            <a:r>
              <a:rPr lang="en-US" dirty="0"/>
              <a:t>() to some variable?</a:t>
            </a:r>
            <a:r>
              <a:rPr lang="en-US" baseline="0" dirty="0"/>
              <a:t> </a:t>
            </a:r>
          </a:p>
          <a:p>
            <a:pPr marL="0" indent="0">
              <a:buFont typeface="Wingdings"/>
              <a:buNone/>
            </a:pPr>
            <a:r>
              <a:rPr lang="en-US" baseline="0" dirty="0"/>
              <a:t>&gt; Well, nothing. You lose whatever was read. When you use a function, you only have one chance to "capture" their output. However, sometimes we don't care about the output, and in those cases we can just ignore it.</a:t>
            </a:r>
          </a:p>
        </p:txBody>
      </p:sp>
      <p:sp>
        <p:nvSpPr>
          <p:cNvPr id="4" name="Slide Number Placeholder 3"/>
          <p:cNvSpPr>
            <a:spLocks noGrp="1"/>
          </p:cNvSpPr>
          <p:nvPr>
            <p:ph type="sldNum" sz="quarter" idx="10"/>
          </p:nvPr>
        </p:nvSpPr>
        <p:spPr/>
        <p:txBody>
          <a:bodyPr/>
          <a:lstStyle/>
          <a:p>
            <a:fld id="{3B495B6C-8C00-4390-9BD6-C1EF5004656E}" type="slidenum">
              <a:rPr lang="en-US" smtClean="0"/>
              <a:t>44</a:t>
            </a:fld>
            <a:endParaRPr lang="en-US"/>
          </a:p>
        </p:txBody>
      </p:sp>
    </p:spTree>
    <p:extLst>
      <p:ext uri="{BB962C8B-B14F-4D97-AF65-F5344CB8AC3E}">
        <p14:creationId xmlns:p14="http://schemas.microsoft.com/office/powerpoint/2010/main" val="3572232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a:buNone/>
            </a:pPr>
            <a:r>
              <a:rPr lang="en-US" baseline="0" dirty="0"/>
              <a:t>Side note: you actually won't use </a:t>
            </a:r>
            <a:r>
              <a:rPr lang="en-US" baseline="0" dirty="0" err="1"/>
              <a:t>raw_input</a:t>
            </a:r>
            <a:r>
              <a:rPr lang="en-US" baseline="0" dirty="0"/>
              <a:t>() very much, if ever, after this lesson. There are much better ways of obtaining dynamic input– e.g. command line arguments and reading from files. We're only going over it because it's the only way of getting outside input that doesn't require explaining a whole lot of other concepts. </a:t>
            </a:r>
            <a:r>
              <a:rPr lang="en-US" baseline="0"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45</a:t>
            </a:fld>
            <a:endParaRPr lang="en-US"/>
          </a:p>
        </p:txBody>
      </p:sp>
    </p:spTree>
    <p:extLst>
      <p:ext uri="{BB962C8B-B14F-4D97-AF65-F5344CB8AC3E}">
        <p14:creationId xmlns:p14="http://schemas.microsoft.com/office/powerpoint/2010/main" val="3572232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B495B6C-8C00-4390-9BD6-C1EF5004656E}" type="slidenum">
              <a:rPr lang="en-US" smtClean="0"/>
              <a:t>46</a:t>
            </a:fld>
            <a:endParaRPr lang="en-US"/>
          </a:p>
        </p:txBody>
      </p:sp>
    </p:spTree>
    <p:extLst>
      <p:ext uri="{BB962C8B-B14F-4D97-AF65-F5344CB8AC3E}">
        <p14:creationId xmlns:p14="http://schemas.microsoft.com/office/powerpoint/2010/main" val="3275438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47</a:t>
            </a:fld>
            <a:endParaRPr lang="en-US"/>
          </a:p>
        </p:txBody>
      </p:sp>
    </p:spTree>
    <p:extLst>
      <p:ext uri="{BB962C8B-B14F-4D97-AF65-F5344CB8AC3E}">
        <p14:creationId xmlns:p14="http://schemas.microsoft.com/office/powerpoint/2010/main" val="1333171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48</a:t>
            </a:fld>
            <a:endParaRPr lang="en-US"/>
          </a:p>
        </p:txBody>
      </p:sp>
    </p:spTree>
    <p:extLst>
      <p:ext uri="{BB962C8B-B14F-4D97-AF65-F5344CB8AC3E}">
        <p14:creationId xmlns:p14="http://schemas.microsoft.com/office/powerpoint/2010/main" val="701006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49</a:t>
            </a:fld>
            <a:endParaRPr lang="en-US"/>
          </a:p>
        </p:txBody>
      </p:sp>
    </p:spTree>
    <p:extLst>
      <p:ext uri="{BB962C8B-B14F-4D97-AF65-F5344CB8AC3E}">
        <p14:creationId xmlns:p14="http://schemas.microsoft.com/office/powerpoint/2010/main" val="205612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5</a:t>
            </a:fld>
            <a:endParaRPr lang="en-US"/>
          </a:p>
        </p:txBody>
      </p:sp>
    </p:spTree>
    <p:extLst>
      <p:ext uri="{BB962C8B-B14F-4D97-AF65-F5344CB8AC3E}">
        <p14:creationId xmlns:p14="http://schemas.microsoft.com/office/powerpoint/2010/main" val="29489563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50</a:t>
            </a:fld>
            <a:endParaRPr lang="en-US"/>
          </a:p>
        </p:txBody>
      </p:sp>
    </p:spTree>
    <p:extLst>
      <p:ext uri="{BB962C8B-B14F-4D97-AF65-F5344CB8AC3E}">
        <p14:creationId xmlns:p14="http://schemas.microsoft.com/office/powerpoint/2010/main" val="3373701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51</a:t>
            </a:fld>
            <a:endParaRPr lang="en-US"/>
          </a:p>
        </p:txBody>
      </p:sp>
    </p:spTree>
    <p:extLst>
      <p:ext uri="{BB962C8B-B14F-4D97-AF65-F5344CB8AC3E}">
        <p14:creationId xmlns:p14="http://schemas.microsoft.com/office/powerpoint/2010/main" val="994880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&lt;</a:t>
            </a:r>
            <a:r>
              <a:rPr lang="en-US" dirty="0" err="1"/>
              <a:t>moduleName</a:t>
            </a:r>
            <a:r>
              <a:rPr lang="en-US" dirty="0"/>
              <a:t>&gt; with the name</a:t>
            </a:r>
            <a:r>
              <a:rPr lang="en-US" baseline="0" dirty="0"/>
              <a:t> of the module you want, and &lt;</a:t>
            </a:r>
            <a:r>
              <a:rPr lang="en-US" baseline="0" dirty="0" err="1"/>
              <a:t>functionName</a:t>
            </a:r>
            <a:r>
              <a:rPr lang="en-US" baseline="0" dirty="0"/>
              <a:t>&gt; with the name of a function in the module.</a:t>
            </a:r>
          </a:p>
          <a:p>
            <a:endParaRPr lang="en-US" baseline="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moduleName</a:t>
            </a:r>
            <a:r>
              <a:rPr lang="en-US" dirty="0">
                <a:latin typeface="Courier New" panose="02070309020205020404" pitchFamily="49" charset="0"/>
                <a:cs typeface="Courier New" panose="02070309020205020404" pitchFamily="49" charset="0"/>
              </a:rPr>
              <a:t>&gt;.&lt;</a:t>
            </a:r>
            <a:r>
              <a:rPr lang="en-US"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&gt;</a:t>
            </a:r>
            <a:r>
              <a:rPr lang="en-US" baseline="0" dirty="0">
                <a:latin typeface="+mn-lt"/>
                <a:cs typeface="+mn-cs"/>
              </a:rPr>
              <a:t> </a:t>
            </a:r>
            <a:r>
              <a:rPr lang="en-US" baseline="0" dirty="0" err="1">
                <a:latin typeface="+mn-lt"/>
                <a:cs typeface="+mn-cs"/>
              </a:rPr>
              <a:t>synatx</a:t>
            </a:r>
            <a:r>
              <a:rPr lang="en-US" baseline="0" dirty="0">
                <a:latin typeface="+mn-lt"/>
                <a:cs typeface="+mn-cs"/>
              </a:rPr>
              <a:t> is needed so that Python knows where the function comes from. There can potentially be other functions with the same name (e.g. </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3B495B6C-8C00-4390-9BD6-C1EF5004656E}" type="slidenum">
              <a:rPr lang="en-US" smtClean="0"/>
              <a:t>52</a:t>
            </a:fld>
            <a:endParaRPr lang="en-US"/>
          </a:p>
        </p:txBody>
      </p:sp>
    </p:spTree>
    <p:extLst>
      <p:ext uri="{BB962C8B-B14F-4D97-AF65-F5344CB8AC3E}">
        <p14:creationId xmlns:p14="http://schemas.microsoft.com/office/powerpoint/2010/main" val="2862022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53</a:t>
            </a:fld>
            <a:endParaRPr lang="en-US"/>
          </a:p>
        </p:txBody>
      </p:sp>
    </p:spTree>
    <p:extLst>
      <p:ext uri="{BB962C8B-B14F-4D97-AF65-F5344CB8AC3E}">
        <p14:creationId xmlns:p14="http://schemas.microsoft.com/office/powerpoint/2010/main" val="2005174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random.random</a:t>
            </a:r>
            <a:r>
              <a:rPr lang="en-US" dirty="0">
                <a:latin typeface="Courier New" panose="02070309020205020404" pitchFamily="49" charset="0"/>
                <a:cs typeface="Courier New" panose="02070309020205020404" pitchFamily="49" charset="0"/>
              </a:rPr>
              <a:t>()</a:t>
            </a:r>
            <a:r>
              <a:rPr lang="en-US" baseline="0" dirty="0">
                <a:latin typeface="Courier New" panose="02070309020205020404" pitchFamily="49" charset="0"/>
                <a:cs typeface="Courier New" panose="02070309020205020404" pitchFamily="49" charset="0"/>
              </a:rPr>
              <a:t> - </a:t>
            </a:r>
            <a:r>
              <a:rPr lang="en-US" sz="1200" b="0" i="0" kern="1200" dirty="0">
                <a:solidFill>
                  <a:schemeClr val="tx1"/>
                </a:solidFill>
                <a:effectLst/>
                <a:latin typeface="+mn-lt"/>
                <a:ea typeface="+mn-ea"/>
                <a:cs typeface="+mn-cs"/>
              </a:rPr>
              <a:t>Return the next random floating point number in the range [0.0, 1.0).</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random.randint</a:t>
            </a:r>
            <a:r>
              <a:rPr lang="en-US" sz="1200" b="0" i="0" kern="1200" dirty="0">
                <a:solidFill>
                  <a:schemeClr val="tx1"/>
                </a:solidFill>
                <a:effectLst/>
                <a:latin typeface="+mn-lt"/>
                <a:ea typeface="+mn-ea"/>
                <a:cs typeface="+mn-cs"/>
              </a:rPr>
              <a:t>(a, b) - Return a random integer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such that </a:t>
            </a:r>
            <a:r>
              <a:rPr lang="en-US" dirty="0"/>
              <a:t>a &lt;= N &lt;= b</a:t>
            </a:r>
            <a:r>
              <a:rPr lang="en-US" sz="1200" b="0" i="0" kern="1200" dirty="0">
                <a:solidFill>
                  <a:schemeClr val="tx1"/>
                </a:solidFill>
                <a:effectLst/>
                <a:latin typeface="+mn-lt"/>
                <a:ea typeface="+mn-ea"/>
                <a:cs typeface="+mn-cs"/>
              </a:rPr>
              <a:t>.</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random.gauss</a:t>
            </a:r>
            <a:r>
              <a:rPr lang="en-US" dirty="0">
                <a:latin typeface="Courier New" panose="02070309020205020404" pitchFamily="49" charset="0"/>
                <a:cs typeface="Courier New" panose="02070309020205020404" pitchFamily="49" charset="0"/>
              </a:rPr>
              <a:t>(mu,</a:t>
            </a:r>
            <a:r>
              <a:rPr lang="en-US" baseline="0" dirty="0">
                <a:latin typeface="Courier New" panose="02070309020205020404" pitchFamily="49" charset="0"/>
                <a:cs typeface="Courier New" panose="02070309020205020404" pitchFamily="49" charset="0"/>
              </a:rPr>
              <a:t> sigma</a:t>
            </a:r>
            <a:r>
              <a:rPr lang="en-US" dirty="0">
                <a:latin typeface="Courier New" panose="02070309020205020404" pitchFamily="49" charset="0"/>
                <a:cs typeface="Courier New" panose="02070309020205020404" pitchFamily="49" charset="0"/>
              </a:rPr>
              <a:t>) - draw from the </a:t>
            </a:r>
            <a:r>
              <a:rPr lang="en-US" sz="1200" b="0" i="0" kern="1200" dirty="0">
                <a:solidFill>
                  <a:schemeClr val="tx1"/>
                </a:solidFill>
                <a:effectLst/>
                <a:latin typeface="+mn-lt"/>
                <a:ea typeface="+mn-ea"/>
                <a:cs typeface="+mn-cs"/>
              </a:rPr>
              <a:t>Normal distribution. </a:t>
            </a:r>
            <a:r>
              <a:rPr lang="en-US" sz="1200" b="0" i="1" kern="1200" dirty="0">
                <a:solidFill>
                  <a:schemeClr val="tx1"/>
                </a:solidFill>
                <a:effectLst/>
                <a:latin typeface="+mn-lt"/>
                <a:ea typeface="+mn-ea"/>
                <a:cs typeface="+mn-cs"/>
              </a:rPr>
              <a:t>mu</a:t>
            </a:r>
            <a:r>
              <a:rPr lang="en-US" sz="1200" b="0" i="0" kern="1200" dirty="0">
                <a:solidFill>
                  <a:schemeClr val="tx1"/>
                </a:solidFill>
                <a:effectLst/>
                <a:latin typeface="+mn-lt"/>
                <a:ea typeface="+mn-ea"/>
                <a:cs typeface="+mn-cs"/>
              </a:rPr>
              <a:t> is the mean, and </a:t>
            </a:r>
            <a:r>
              <a:rPr lang="en-US" sz="1200" b="0" i="1" kern="1200" dirty="0">
                <a:solidFill>
                  <a:schemeClr val="tx1"/>
                </a:solidFill>
                <a:effectLst/>
                <a:latin typeface="+mn-lt"/>
                <a:ea typeface="+mn-ea"/>
                <a:cs typeface="+mn-cs"/>
              </a:rPr>
              <a:t>sigma</a:t>
            </a:r>
            <a:r>
              <a:rPr lang="en-US" sz="1200" b="0" i="0" kern="1200" dirty="0">
                <a:solidFill>
                  <a:schemeClr val="tx1"/>
                </a:solidFill>
                <a:effectLst/>
                <a:latin typeface="+mn-lt"/>
                <a:ea typeface="+mn-ea"/>
                <a:cs typeface="+mn-cs"/>
              </a:rPr>
              <a:t> is the standard deviation.</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54</a:t>
            </a:fld>
            <a:endParaRPr lang="en-US"/>
          </a:p>
        </p:txBody>
      </p:sp>
    </p:spTree>
    <p:extLst>
      <p:ext uri="{BB962C8B-B14F-4D97-AF65-F5344CB8AC3E}">
        <p14:creationId xmlns:p14="http://schemas.microsoft.com/office/powerpoint/2010/main" val="2013344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55</a:t>
            </a:fld>
            <a:endParaRPr lang="en-US"/>
          </a:p>
        </p:txBody>
      </p:sp>
    </p:spTree>
    <p:extLst>
      <p:ext uri="{BB962C8B-B14F-4D97-AF65-F5344CB8AC3E}">
        <p14:creationId xmlns:p14="http://schemas.microsoft.com/office/powerpoint/2010/main" val="291540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56</a:t>
            </a:fld>
            <a:endParaRPr lang="en-US"/>
          </a:p>
        </p:txBody>
      </p:sp>
    </p:spTree>
    <p:extLst>
      <p:ext uri="{BB962C8B-B14F-4D97-AF65-F5344CB8AC3E}">
        <p14:creationId xmlns:p14="http://schemas.microsoft.com/office/powerpoint/2010/main" val="3260563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57</a:t>
            </a:fld>
            <a:endParaRPr lang="en-US"/>
          </a:p>
        </p:txBody>
      </p:sp>
    </p:spTree>
    <p:extLst>
      <p:ext uri="{BB962C8B-B14F-4D97-AF65-F5344CB8AC3E}">
        <p14:creationId xmlns:p14="http://schemas.microsoft.com/office/powerpoint/2010/main" val="670499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PyDocs</a:t>
            </a:r>
            <a:r>
              <a:rPr lang="en-US" baseline="0" dirty="0"/>
              <a:t>: the documentation of all Python, found here: https://docs.python.org/2/index.html</a:t>
            </a:r>
          </a:p>
          <a:p>
            <a:endParaRPr lang="en-US" baseline="0" dirty="0"/>
          </a:p>
          <a:p>
            <a:r>
              <a:rPr lang="en-US" baseline="0" dirty="0"/>
              <a:t>This will often pop up as the first google search hit, so it's important to be able to understand the various conventions used </a:t>
            </a:r>
          </a:p>
        </p:txBody>
      </p:sp>
      <p:sp>
        <p:nvSpPr>
          <p:cNvPr id="4" name="Slide Number Placeholder 3"/>
          <p:cNvSpPr>
            <a:spLocks noGrp="1"/>
          </p:cNvSpPr>
          <p:nvPr>
            <p:ph type="sldNum" sz="quarter" idx="10"/>
          </p:nvPr>
        </p:nvSpPr>
        <p:spPr/>
        <p:txBody>
          <a:bodyPr/>
          <a:lstStyle/>
          <a:p>
            <a:fld id="{0EE920C9-A718-4BD0-BA87-993470A31A45}" type="slidenum">
              <a:rPr lang="en-US" smtClean="0"/>
              <a:t>58</a:t>
            </a:fld>
            <a:endParaRPr lang="en-US"/>
          </a:p>
        </p:txBody>
      </p:sp>
    </p:spTree>
    <p:extLst>
      <p:ext uri="{BB962C8B-B14F-4D97-AF65-F5344CB8AC3E}">
        <p14:creationId xmlns:p14="http://schemas.microsoft.com/office/powerpoint/2010/main" val="2821059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EE920C9-A718-4BD0-BA87-993470A31A45}" type="slidenum">
              <a:rPr lang="en-US" smtClean="0"/>
              <a:t>59</a:t>
            </a:fld>
            <a:endParaRPr lang="en-US"/>
          </a:p>
        </p:txBody>
      </p:sp>
    </p:spTree>
    <p:extLst>
      <p:ext uri="{BB962C8B-B14F-4D97-AF65-F5344CB8AC3E}">
        <p14:creationId xmlns:p14="http://schemas.microsoft.com/office/powerpoint/2010/main" val="282105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6</a:t>
            </a:fld>
            <a:endParaRPr lang="en-US"/>
          </a:p>
        </p:txBody>
      </p:sp>
    </p:spTree>
    <p:extLst>
      <p:ext uri="{BB962C8B-B14F-4D97-AF65-F5344CB8AC3E}">
        <p14:creationId xmlns:p14="http://schemas.microsoft.com/office/powerpoint/2010/main" val="2175547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EE920C9-A718-4BD0-BA87-993470A31A45}" type="slidenum">
              <a:rPr lang="en-US" smtClean="0"/>
              <a:t>60</a:t>
            </a:fld>
            <a:endParaRPr lang="en-US"/>
          </a:p>
        </p:txBody>
      </p:sp>
    </p:spTree>
    <p:extLst>
      <p:ext uri="{BB962C8B-B14F-4D97-AF65-F5344CB8AC3E}">
        <p14:creationId xmlns:p14="http://schemas.microsoft.com/office/powerpoint/2010/main" val="2821059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EE920C9-A718-4BD0-BA87-993470A31A45}" type="slidenum">
              <a:rPr lang="en-US" smtClean="0"/>
              <a:t>61</a:t>
            </a:fld>
            <a:endParaRPr lang="en-US"/>
          </a:p>
        </p:txBody>
      </p:sp>
    </p:spTree>
    <p:extLst>
      <p:ext uri="{BB962C8B-B14F-4D97-AF65-F5344CB8AC3E}">
        <p14:creationId xmlns:p14="http://schemas.microsoft.com/office/powerpoint/2010/main" val="2821059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62</a:t>
            </a:fld>
            <a:endParaRPr lang="en-US"/>
          </a:p>
        </p:txBody>
      </p:sp>
    </p:spTree>
    <p:extLst>
      <p:ext uri="{BB962C8B-B14F-4D97-AF65-F5344CB8AC3E}">
        <p14:creationId xmlns:p14="http://schemas.microsoft.com/office/powerpoint/2010/main" val="4250109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a:t>
            </a:r>
            <a:r>
              <a:rPr lang="en-US" baseline="0" dirty="0"/>
              <a:t> after the # sign on the same line will be ignored.</a:t>
            </a:r>
            <a:endParaRPr lang="en-US" dirty="0"/>
          </a:p>
        </p:txBody>
      </p:sp>
      <p:sp>
        <p:nvSpPr>
          <p:cNvPr id="4" name="Slide Number Placeholder 3"/>
          <p:cNvSpPr>
            <a:spLocks noGrp="1"/>
          </p:cNvSpPr>
          <p:nvPr>
            <p:ph type="sldNum" sz="quarter" idx="10"/>
          </p:nvPr>
        </p:nvSpPr>
        <p:spPr/>
        <p:txBody>
          <a:bodyPr/>
          <a:lstStyle/>
          <a:p>
            <a:fld id="{0EE920C9-A718-4BD0-BA87-993470A31A45}" type="slidenum">
              <a:rPr lang="en-US" smtClean="0"/>
              <a:t>63</a:t>
            </a:fld>
            <a:endParaRPr lang="en-US"/>
          </a:p>
        </p:txBody>
      </p:sp>
    </p:spTree>
    <p:extLst>
      <p:ext uri="{BB962C8B-B14F-4D97-AF65-F5344CB8AC3E}">
        <p14:creationId xmlns:p14="http://schemas.microsoft.com/office/powerpoint/2010/main" val="3365737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between the pairs of """ or</a:t>
            </a:r>
            <a:r>
              <a:rPr lang="en-US" baseline="0" dirty="0"/>
              <a:t> ''' will be ignored</a:t>
            </a:r>
          </a:p>
          <a:p>
            <a:endParaRPr lang="en-US" baseline="0" dirty="0"/>
          </a:p>
          <a:p>
            <a:r>
              <a:rPr lang="en-US" baseline="0" dirty="0"/>
              <a:t>Same thing about indenting goes for these -- they must have the same indent as the code that surrounds them</a:t>
            </a:r>
          </a:p>
        </p:txBody>
      </p:sp>
      <p:sp>
        <p:nvSpPr>
          <p:cNvPr id="4" name="Slide Number Placeholder 3"/>
          <p:cNvSpPr>
            <a:spLocks noGrp="1"/>
          </p:cNvSpPr>
          <p:nvPr>
            <p:ph type="sldNum" sz="quarter" idx="10"/>
          </p:nvPr>
        </p:nvSpPr>
        <p:spPr/>
        <p:txBody>
          <a:bodyPr/>
          <a:lstStyle/>
          <a:p>
            <a:fld id="{0EE920C9-A718-4BD0-BA87-993470A31A45}" type="slidenum">
              <a:rPr lang="en-US" smtClean="0"/>
              <a:t>64</a:t>
            </a:fld>
            <a:endParaRPr lang="en-US"/>
          </a:p>
        </p:txBody>
      </p:sp>
    </p:spTree>
    <p:extLst>
      <p:ext uri="{BB962C8B-B14F-4D97-AF65-F5344CB8AC3E}">
        <p14:creationId xmlns:p14="http://schemas.microsoft.com/office/powerpoint/2010/main" val="1098984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a:t>
            </a:r>
            <a:r>
              <a:rPr lang="en-US" baseline="0" dirty="0"/>
              <a:t> should strive to write code that is so clear that it doesn't need comments. This isn't always practical, though...</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65</a:t>
            </a:fld>
            <a:endParaRPr lang="en-US"/>
          </a:p>
        </p:txBody>
      </p:sp>
    </p:spTree>
    <p:extLst>
      <p:ext uri="{BB962C8B-B14F-4D97-AF65-F5344CB8AC3E}">
        <p14:creationId xmlns:p14="http://schemas.microsoft.com/office/powerpoint/2010/main" val="634695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66</a:t>
            </a:fld>
            <a:endParaRPr lang="en-US"/>
          </a:p>
        </p:txBody>
      </p:sp>
    </p:spTree>
    <p:extLst>
      <p:ext uri="{BB962C8B-B14F-4D97-AF65-F5344CB8AC3E}">
        <p14:creationId xmlns:p14="http://schemas.microsoft.com/office/powerpoint/2010/main" val="27663674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5B6C-8C00-4390-9BD6-C1EF5004656E}" type="slidenum">
              <a:rPr lang="en-US" smtClean="0"/>
              <a:t>7</a:t>
            </a:fld>
            <a:endParaRPr lang="en-US"/>
          </a:p>
        </p:txBody>
      </p:sp>
    </p:spTree>
    <p:extLst>
      <p:ext uri="{BB962C8B-B14F-4D97-AF65-F5344CB8AC3E}">
        <p14:creationId xmlns:p14="http://schemas.microsoft.com/office/powerpoint/2010/main" val="10492043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3414768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statements are things</a:t>
            </a:r>
            <a:r>
              <a:rPr lang="en-US" baseline="0" dirty="0"/>
              <a:t> like the if statement here, which control the flow of your program. Each control statement has some sort of condition which it checks for True-ness or False-ness. For example, here the condition is simply the variable "construction". Since the value of this condition is False, we do not execute the "if" block, and instead execute the "else" block. Thus, we have changed the flow of the program based on the value of the variable "construction".</a:t>
            </a:r>
          </a:p>
          <a:p>
            <a:r>
              <a:rPr lang="en-US" baseline="0" dirty="0"/>
              <a:t>Control statements also include loops, which we'll talk about today.</a:t>
            </a:r>
            <a:endParaRPr lang="en-US" dirty="0"/>
          </a:p>
        </p:txBody>
      </p:sp>
      <p:sp>
        <p:nvSpPr>
          <p:cNvPr id="4" name="Slide Number Placeholder 3"/>
          <p:cNvSpPr>
            <a:spLocks noGrp="1"/>
          </p:cNvSpPr>
          <p:nvPr>
            <p:ph type="sldNum" sz="quarter" idx="10"/>
          </p:nvPr>
        </p:nvSpPr>
        <p:spPr/>
        <p:txBody>
          <a:bodyPr/>
          <a:lstStyle/>
          <a:p>
            <a:fld id="{3B495B6C-8C00-4390-9BD6-C1EF5004656E}" type="slidenum">
              <a:rPr lang="en-US" smtClean="0"/>
              <a:t>8</a:t>
            </a:fld>
            <a:endParaRPr lang="en-US"/>
          </a:p>
        </p:txBody>
      </p:sp>
    </p:spTree>
    <p:extLst>
      <p:ext uri="{BB962C8B-B14F-4D97-AF65-F5344CB8AC3E}">
        <p14:creationId xmlns:p14="http://schemas.microsoft.com/office/powerpoint/2010/main" val="212449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D0F7B2-F22B-4CBA-9CC0-8CA40EEEA2D0}" type="datetime1">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354839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79709C-314D-4907-9BA3-1B59C986B867}" type="datetime1">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24408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42BBB2-383F-4142-917E-20BD79E58DD7}" type="datetime1">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4273110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333055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DF6F7-71EC-4F99-B04C-A6BEA893AE82}" type="datetime1">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137510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71455D-24C3-47BD-8C67-8DBE00746AA7}" type="datetime1">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415319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56365C-A5B2-4848-ACB2-DFACF0801806}" type="datetime1">
              <a:rPr lang="en-US" smtClean="0"/>
              <a:t>7/24/18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160556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09FC38-D1C2-43B3-AFE4-AD3316D38CB0}" type="datetime1">
              <a:rPr lang="en-US" smtClean="0"/>
              <a:t>7/24/18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113868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50F2DD-F213-40CC-A8F7-F81D3A0497B5}" type="datetime1">
              <a:rPr lang="en-US" smtClean="0"/>
              <a:t>7/24/18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4290009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F82C6-C356-4281-8AA9-06E38906E875}" type="datetime1">
              <a:rPr lang="en-US" smtClean="0"/>
              <a:t>7/24/18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248089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96C967-B333-47E3-ABCF-F64BFFD360EC}" type="datetime1">
              <a:rPr lang="en-US" smtClean="0"/>
              <a:t>7/24/18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3637658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AB86A4-979B-40C9-8D36-6EEDD06C0DB8}" type="datetime1">
              <a:rPr lang="en-US" smtClean="0"/>
              <a:t>7/24/18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9F0B16-AAA5-4790-BCBA-E678911F1380}" type="slidenum">
              <a:rPr lang="en-US" smtClean="0"/>
              <a:t>‹#›</a:t>
            </a:fld>
            <a:endParaRPr lang="en-US"/>
          </a:p>
        </p:txBody>
      </p:sp>
    </p:spTree>
    <p:extLst>
      <p:ext uri="{BB962C8B-B14F-4D97-AF65-F5344CB8AC3E}">
        <p14:creationId xmlns:p14="http://schemas.microsoft.com/office/powerpoint/2010/main" val="205267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647E3-5078-48CA-AE85-1BEA07F468EB}" type="datetime1">
              <a:rPr lang="en-US" smtClean="0"/>
              <a:t>7/24/18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F0B16-AAA5-4790-BCBA-E678911F1380}" type="slidenum">
              <a:rPr lang="en-US" smtClean="0"/>
              <a:t>‹#›</a:t>
            </a:fld>
            <a:endParaRPr lang="en-US"/>
          </a:p>
        </p:txBody>
      </p:sp>
    </p:spTree>
    <p:extLst>
      <p:ext uri="{BB962C8B-B14F-4D97-AF65-F5344CB8AC3E}">
        <p14:creationId xmlns:p14="http://schemas.microsoft.com/office/powerpoint/2010/main" val="2210413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forms/x1G57MV2QXJ8tXQG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python.org/2/library/functions.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ocs.python.org/2.7/py-modindex.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3740970"/>
            <a:ext cx="9144000" cy="1470025"/>
          </a:xfrm>
        </p:spPr>
        <p:txBody>
          <a:bodyPr>
            <a:normAutofit/>
          </a:bodyPr>
          <a:lstStyle/>
          <a:p>
            <a:r>
              <a:rPr lang="en-US" sz="4000" dirty="0">
                <a:latin typeface="Calibri Light" panose="020F0302020204030204" pitchFamily="34" charset="0"/>
              </a:rPr>
              <a:t>Welcome to Programming Bootcamp!</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256" y="914400"/>
            <a:ext cx="2897488" cy="3178249"/>
          </a:xfrm>
          <a:prstGeom prst="rect">
            <a:avLst/>
          </a:prstGeom>
        </p:spPr>
      </p:pic>
      <p:pic>
        <p:nvPicPr>
          <p:cNvPr id="10242" name="Picture 2" descr="http://upibi.org/wp-content/uploads/2015/03/IBI-logo-with-tex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821" y="6016253"/>
            <a:ext cx="1652204" cy="610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48627" y="6236736"/>
            <a:ext cx="1504194" cy="369332"/>
          </a:xfrm>
          <a:prstGeom prst="rect">
            <a:avLst/>
          </a:prstGeom>
          <a:noFill/>
        </p:spPr>
        <p:txBody>
          <a:bodyPr wrap="none" rtlCol="0">
            <a:spAutoFit/>
          </a:bodyPr>
          <a:lstStyle/>
          <a:p>
            <a:r>
              <a:rPr lang="en-US" dirty="0">
                <a:latin typeface="Calibri Light" panose="020F0302020204030204" pitchFamily="34" charset="0"/>
              </a:rPr>
              <a:t>Sponsored by:</a:t>
            </a:r>
          </a:p>
        </p:txBody>
      </p:sp>
      <p:sp>
        <p:nvSpPr>
          <p:cNvPr id="10" name="TextBox 9"/>
          <p:cNvSpPr txBox="1"/>
          <p:nvPr/>
        </p:nvSpPr>
        <p:spPr>
          <a:xfrm>
            <a:off x="2498358" y="5431478"/>
            <a:ext cx="4535217" cy="584775"/>
          </a:xfrm>
          <a:prstGeom prst="rect">
            <a:avLst/>
          </a:prstGeom>
          <a:noFill/>
        </p:spPr>
        <p:txBody>
          <a:bodyPr wrap="none" rtlCol="0">
            <a:spAutoFit/>
          </a:bodyPr>
          <a:lstStyle/>
          <a:p>
            <a:pPr algn="ctr"/>
            <a:r>
              <a:rPr lang="en-US" sz="3200" dirty="0">
                <a:solidFill>
                  <a:schemeClr val="tx1">
                    <a:lumMod val="50000"/>
                    <a:lumOff val="50000"/>
                  </a:schemeClr>
                </a:solidFill>
                <a:latin typeface="+mj-lt"/>
              </a:rPr>
              <a:t>(Please sign-in in the back)</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11" y="6038831"/>
            <a:ext cx="1806498" cy="595400"/>
          </a:xfrm>
          <a:prstGeom prst="rect">
            <a:avLst/>
          </a:prstGeom>
        </p:spPr>
      </p:pic>
      <p:pic>
        <p:nvPicPr>
          <p:cNvPr id="4" name="Picture 3">
            <a:extLst>
              <a:ext uri="{FF2B5EF4-FFF2-40B4-BE49-F238E27FC236}">
                <a16:creationId xmlns:a16="http://schemas.microsoft.com/office/drawing/2014/main" id="{B64A02DF-BEE2-2C4A-A93F-82AE585C35FF}"/>
              </a:ext>
            </a:extLst>
          </p:cNvPr>
          <p:cNvPicPr>
            <a:picLocks noChangeAspect="1"/>
          </p:cNvPicPr>
          <p:nvPr/>
        </p:nvPicPr>
        <p:blipFill rotWithShape="1">
          <a:blip r:embed="rId6"/>
          <a:srcRect t="17995" b="17614"/>
          <a:stretch/>
        </p:blipFill>
        <p:spPr>
          <a:xfrm>
            <a:off x="6493928" y="5951094"/>
            <a:ext cx="1270416" cy="818047"/>
          </a:xfrm>
          <a:prstGeom prst="rect">
            <a:avLst/>
          </a:prstGeom>
        </p:spPr>
      </p:pic>
      <p:pic>
        <p:nvPicPr>
          <p:cNvPr id="6" name="Picture 5">
            <a:extLst>
              <a:ext uri="{FF2B5EF4-FFF2-40B4-BE49-F238E27FC236}">
                <a16:creationId xmlns:a16="http://schemas.microsoft.com/office/drawing/2014/main" id="{68B2671B-F2FB-7C48-B9E9-73CC3738D729}"/>
              </a:ext>
            </a:extLst>
          </p:cNvPr>
          <p:cNvPicPr>
            <a:picLocks noChangeAspect="1"/>
          </p:cNvPicPr>
          <p:nvPr/>
        </p:nvPicPr>
        <p:blipFill>
          <a:blip r:embed="rId7"/>
          <a:stretch>
            <a:fillRect/>
          </a:stretch>
        </p:blipFill>
        <p:spPr>
          <a:xfrm>
            <a:off x="7880006" y="5935264"/>
            <a:ext cx="928350" cy="812804"/>
          </a:xfrm>
          <a:prstGeom prst="rect">
            <a:avLst/>
          </a:prstGeom>
        </p:spPr>
      </p:pic>
    </p:spTree>
    <p:extLst>
      <p:ext uri="{BB962C8B-B14F-4D97-AF65-F5344CB8AC3E}">
        <p14:creationId xmlns:p14="http://schemas.microsoft.com/office/powerpoint/2010/main" val="1814276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Courier New" pitchFamily="49" charset="0"/>
                <a:cs typeface="Courier New" pitchFamily="49" charset="0"/>
              </a:rPr>
              <a:t>if/else</a:t>
            </a:r>
            <a:r>
              <a:rPr lang="en-US" dirty="0"/>
              <a:t> statement</a:t>
            </a:r>
          </a:p>
        </p:txBody>
      </p:sp>
      <p:sp>
        <p:nvSpPr>
          <p:cNvPr id="3" name="Content Placeholder 2"/>
          <p:cNvSpPr>
            <a:spLocks noGrp="1"/>
          </p:cNvSpPr>
          <p:nvPr>
            <p:ph idx="1"/>
          </p:nvPr>
        </p:nvSpPr>
        <p:spPr/>
        <p:txBody>
          <a:bodyPr/>
          <a:lstStyle/>
          <a:p>
            <a:pPr marL="0" indent="0">
              <a:buNone/>
            </a:pPr>
            <a:r>
              <a:rPr lang="en-US" b="1" dirty="0"/>
              <a:t>Purpose: </a:t>
            </a:r>
            <a:r>
              <a:rPr lang="en-US" dirty="0"/>
              <a:t>creates a "fork" in the flow of the program. </a:t>
            </a:r>
          </a:p>
          <a:p>
            <a:pPr lvl="1"/>
            <a:r>
              <a:rPr lang="en-US" dirty="0"/>
              <a:t>Based on the Boolean value of a conditional statement, either executes the </a:t>
            </a:r>
            <a:r>
              <a:rPr lang="en-US" dirty="0">
                <a:latin typeface="Courier New" panose="02070309020205020404" pitchFamily="49" charset="0"/>
                <a:cs typeface="Courier New" panose="02070309020205020404" pitchFamily="49" charset="0"/>
              </a:rPr>
              <a:t>if</a:t>
            </a:r>
            <a:r>
              <a:rPr lang="en-US" dirty="0"/>
              <a:t>-block or the </a:t>
            </a:r>
            <a:r>
              <a:rPr lang="en-US" dirty="0">
                <a:latin typeface="Courier New" panose="02070309020205020404" pitchFamily="49" charset="0"/>
                <a:cs typeface="Courier New" panose="02070309020205020404" pitchFamily="49" charset="0"/>
              </a:rPr>
              <a:t>else</a:t>
            </a:r>
            <a:r>
              <a:rPr lang="en-US" dirty="0"/>
              <a:t>-block</a:t>
            </a:r>
          </a:p>
          <a:p>
            <a:pPr lvl="1"/>
            <a:r>
              <a:rPr lang="en-US" dirty="0"/>
              <a:t>The "blocks" are indicated by indentation.</a:t>
            </a:r>
          </a:p>
          <a:p>
            <a:pPr lvl="1"/>
            <a:r>
              <a:rPr lang="en-US" dirty="0"/>
              <a:t>The </a:t>
            </a:r>
            <a:r>
              <a:rPr lang="en-US" dirty="0">
                <a:latin typeface="Courier New" panose="02070309020205020404" pitchFamily="49" charset="0"/>
                <a:cs typeface="Courier New" panose="02070309020205020404" pitchFamily="49" charset="0"/>
              </a:rPr>
              <a:t>else</a:t>
            </a:r>
            <a:r>
              <a:rPr lang="en-US" dirty="0"/>
              <a:t>-block is optional. </a:t>
            </a:r>
          </a:p>
        </p:txBody>
      </p:sp>
      <p:sp>
        <p:nvSpPr>
          <p:cNvPr id="4" name="Slide Number Placeholder 3"/>
          <p:cNvSpPr>
            <a:spLocks noGrp="1"/>
          </p:cNvSpPr>
          <p:nvPr>
            <p:ph type="sldNum" sz="quarter" idx="12"/>
          </p:nvPr>
        </p:nvSpPr>
        <p:spPr/>
        <p:txBody>
          <a:bodyPr/>
          <a:lstStyle/>
          <a:p>
            <a:fld id="{1F9F0B16-AAA5-4790-BCBA-E678911F1380}" type="slidenum">
              <a:rPr lang="en-US" smtClean="0"/>
              <a:t>10</a:t>
            </a:fld>
            <a:endParaRPr lang="en-US"/>
          </a:p>
        </p:txBody>
      </p:sp>
    </p:spTree>
    <p:extLst>
      <p:ext uri="{BB962C8B-B14F-4D97-AF65-F5344CB8AC3E}">
        <p14:creationId xmlns:p14="http://schemas.microsoft.com/office/powerpoint/2010/main" val="126673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Courier New" pitchFamily="49" charset="0"/>
                <a:cs typeface="Courier New" pitchFamily="49" charset="0"/>
              </a:rPr>
              <a:t>if/else</a:t>
            </a:r>
            <a:r>
              <a:rPr lang="en-US" dirty="0"/>
              <a:t> statement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Syntax:</a:t>
            </a:r>
          </a:p>
          <a:p>
            <a:pPr marL="0" indent="0">
              <a:buNone/>
            </a:pPr>
            <a:r>
              <a:rPr lang="en-US" sz="2400" dirty="0">
                <a:latin typeface="Courier New" pitchFamily="49" charset="0"/>
                <a:cs typeface="Courier New" pitchFamily="49" charset="0"/>
              </a:rPr>
              <a:t>	</a:t>
            </a:r>
            <a:r>
              <a:rPr lang="en-US" sz="2400" b="1" dirty="0">
                <a:solidFill>
                  <a:srgbClr val="0070C0"/>
                </a:solidFill>
                <a:latin typeface="Courier New" pitchFamily="49" charset="0"/>
                <a:cs typeface="Courier New" pitchFamily="49" charset="0"/>
              </a:rPr>
              <a:t>if</a:t>
            </a:r>
            <a:r>
              <a:rPr lang="en-US" sz="2400" dirty="0">
                <a:latin typeface="Courier New" pitchFamily="49" charset="0"/>
                <a:cs typeface="Courier New" pitchFamily="49" charset="0"/>
              </a:rPr>
              <a:t> </a:t>
            </a:r>
            <a:r>
              <a:rPr lang="en-US" sz="2400" i="1" dirty="0">
                <a:latin typeface="Courier New" pitchFamily="49" charset="0"/>
                <a:cs typeface="Courier New" pitchFamily="49" charset="0"/>
              </a:rPr>
              <a:t>conditional</a:t>
            </a:r>
            <a:r>
              <a:rPr lang="en-US" sz="2400" dirty="0">
                <a:latin typeface="Courier New" pitchFamily="49" charset="0"/>
                <a:cs typeface="Courier New" pitchFamily="49" charset="0"/>
              </a:rPr>
              <a:t>:</a:t>
            </a:r>
          </a:p>
          <a:p>
            <a:pPr marL="0" indent="0">
              <a:buNone/>
            </a:pPr>
            <a:r>
              <a:rPr lang="en-US" sz="2400" dirty="0">
                <a:latin typeface="Courier New" pitchFamily="49" charset="0"/>
                <a:cs typeface="Courier New" pitchFamily="49" charset="0"/>
              </a:rPr>
              <a:t>		</a:t>
            </a:r>
            <a:r>
              <a:rPr lang="en-US" sz="2400" i="1" dirty="0">
                <a:latin typeface="Courier New" pitchFamily="49" charset="0"/>
                <a:cs typeface="Courier New" pitchFamily="49" charset="0"/>
              </a:rPr>
              <a:t>this code is executed</a:t>
            </a:r>
          </a:p>
          <a:p>
            <a:pPr marL="0" indent="0">
              <a:buNone/>
            </a:pPr>
            <a:r>
              <a:rPr lang="en-US" sz="2400" dirty="0">
                <a:latin typeface="Courier New" pitchFamily="49" charset="0"/>
                <a:cs typeface="Courier New" pitchFamily="49" charset="0"/>
              </a:rPr>
              <a:t>	</a:t>
            </a:r>
            <a:r>
              <a:rPr lang="en-US" sz="2400" b="1" dirty="0">
                <a:solidFill>
                  <a:srgbClr val="0070C0"/>
                </a:solidFill>
                <a:latin typeface="Courier New" pitchFamily="49" charset="0"/>
                <a:cs typeface="Courier New" pitchFamily="49" charset="0"/>
              </a:rPr>
              <a:t>else</a:t>
            </a:r>
            <a:r>
              <a:rPr lang="en-US" sz="2400" dirty="0">
                <a:latin typeface="Courier New" pitchFamily="49" charset="0"/>
                <a:cs typeface="Courier New" pitchFamily="49" charset="0"/>
              </a:rPr>
              <a:t>:</a:t>
            </a:r>
          </a:p>
          <a:p>
            <a:pPr marL="0" indent="0">
              <a:buNone/>
            </a:pPr>
            <a:r>
              <a:rPr lang="en-US" sz="2400" dirty="0">
                <a:latin typeface="Courier New" pitchFamily="49" charset="0"/>
                <a:cs typeface="Courier New" pitchFamily="49" charset="0"/>
              </a:rPr>
              <a:t>		</a:t>
            </a:r>
            <a:r>
              <a:rPr lang="en-US" sz="2400" i="1" dirty="0">
                <a:latin typeface="Courier New" pitchFamily="49" charset="0"/>
                <a:cs typeface="Courier New" pitchFamily="49" charset="0"/>
              </a:rPr>
              <a:t>this code is executed</a:t>
            </a:r>
          </a:p>
          <a:p>
            <a:pPr marL="0" indent="0">
              <a:buNone/>
            </a:pPr>
            <a:r>
              <a:rPr lang="en-US" dirty="0"/>
              <a:t>Example:</a:t>
            </a:r>
          </a:p>
          <a:p>
            <a:pPr marL="0" indent="0">
              <a:buNone/>
            </a:pPr>
            <a:r>
              <a:rPr lang="en-US" dirty="0"/>
              <a:t>	</a:t>
            </a:r>
            <a:r>
              <a:rPr lang="en-US" sz="2400" dirty="0">
                <a:latin typeface="Courier New" pitchFamily="49" charset="0"/>
                <a:cs typeface="Courier New" pitchFamily="49" charset="0"/>
              </a:rPr>
              <a:t>x = </a:t>
            </a:r>
            <a:r>
              <a:rPr lang="en-US" sz="2400" dirty="0">
                <a:solidFill>
                  <a:schemeClr val="accent2">
                    <a:lumMod val="75000"/>
                  </a:schemeClr>
                </a:solidFill>
                <a:latin typeface="Courier New" pitchFamily="49" charset="0"/>
                <a:cs typeface="Courier New" pitchFamily="49" charset="0"/>
              </a:rPr>
              <a:t>5</a:t>
            </a:r>
          </a:p>
          <a:p>
            <a:pPr marL="0" indent="0">
              <a:buNone/>
            </a:pPr>
            <a:r>
              <a:rPr lang="en-US" sz="2400" dirty="0">
                <a:latin typeface="Courier New" pitchFamily="49" charset="0"/>
                <a:cs typeface="Courier New" pitchFamily="49" charset="0"/>
              </a:rPr>
              <a:t>	</a:t>
            </a:r>
            <a:r>
              <a:rPr lang="en-US" sz="2400" b="1" dirty="0">
                <a:solidFill>
                  <a:srgbClr val="0070C0"/>
                </a:solidFill>
                <a:latin typeface="Courier New" pitchFamily="49" charset="0"/>
                <a:cs typeface="Courier New" pitchFamily="49" charset="0"/>
              </a:rPr>
              <a:t>if</a:t>
            </a:r>
            <a:r>
              <a:rPr lang="en-US" sz="2400" dirty="0">
                <a:latin typeface="Courier New" pitchFamily="49" charset="0"/>
                <a:cs typeface="Courier New" pitchFamily="49" charset="0"/>
              </a:rPr>
              <a:t> (x &gt; </a:t>
            </a:r>
            <a:r>
              <a:rPr lang="en-US" sz="2400" dirty="0">
                <a:solidFill>
                  <a:schemeClr val="accent2">
                    <a:lumMod val="75000"/>
                  </a:schemeClr>
                </a:solidFill>
                <a:latin typeface="Courier New" pitchFamily="49" charset="0"/>
                <a:cs typeface="Courier New" pitchFamily="49" charset="0"/>
              </a:rPr>
              <a:t>0</a:t>
            </a:r>
            <a:r>
              <a:rPr lang="en-US" sz="2400" dirty="0">
                <a:latin typeface="Courier New" pitchFamily="49" charset="0"/>
                <a:cs typeface="Courier New" pitchFamily="49" charset="0"/>
              </a:rPr>
              <a:t>):</a:t>
            </a:r>
          </a:p>
          <a:p>
            <a:pPr marL="0" indent="0">
              <a:buNone/>
            </a:pPr>
            <a:r>
              <a:rPr lang="en-US" sz="2400" dirty="0">
                <a:latin typeface="Courier New" pitchFamily="49" charset="0"/>
                <a:cs typeface="Courier New" pitchFamily="49" charset="0"/>
              </a:rPr>
              <a:t>		</a:t>
            </a:r>
            <a:r>
              <a:rPr lang="en-US" sz="2400" b="1" dirty="0">
                <a:solidFill>
                  <a:srgbClr val="0070C0"/>
                </a:solidFill>
                <a:latin typeface="Courier New" pitchFamily="49" charset="0"/>
                <a:cs typeface="Courier New" pitchFamily="49" charset="0"/>
              </a:rPr>
              <a:t>print</a:t>
            </a:r>
            <a:r>
              <a:rPr lang="en-US" sz="2400" dirty="0">
                <a:latin typeface="Courier New" pitchFamily="49" charset="0"/>
                <a:cs typeface="Courier New" pitchFamily="49" charset="0"/>
              </a:rPr>
              <a:t>("</a:t>
            </a:r>
            <a:r>
              <a:rPr lang="en-US" sz="2400" dirty="0">
                <a:solidFill>
                  <a:schemeClr val="tx1">
                    <a:lumMod val="65000"/>
                    <a:lumOff val="35000"/>
                  </a:schemeClr>
                </a:solidFill>
                <a:latin typeface="Courier New" pitchFamily="49" charset="0"/>
                <a:cs typeface="Courier New" pitchFamily="49" charset="0"/>
              </a:rPr>
              <a:t>x is positive</a:t>
            </a:r>
            <a:r>
              <a:rPr lang="en-US" sz="2400" dirty="0">
                <a:latin typeface="Courier New" pitchFamily="49" charset="0"/>
                <a:cs typeface="Courier New" pitchFamily="49" charset="0"/>
              </a:rPr>
              <a:t>”)</a:t>
            </a:r>
          </a:p>
          <a:p>
            <a:pPr marL="0" indent="0">
              <a:buNone/>
            </a:pPr>
            <a:r>
              <a:rPr lang="en-US" sz="2400" dirty="0">
                <a:latin typeface="Courier New" pitchFamily="49" charset="0"/>
                <a:cs typeface="Courier New" pitchFamily="49" charset="0"/>
              </a:rPr>
              <a:t>	</a:t>
            </a:r>
            <a:r>
              <a:rPr lang="en-US" sz="2400" b="1" dirty="0">
                <a:solidFill>
                  <a:srgbClr val="0070C0"/>
                </a:solidFill>
                <a:latin typeface="Courier New" pitchFamily="49" charset="0"/>
                <a:cs typeface="Courier New" pitchFamily="49" charset="0"/>
              </a:rPr>
              <a:t>else</a:t>
            </a:r>
            <a:r>
              <a:rPr lang="en-US" sz="2400" dirty="0">
                <a:latin typeface="Courier New" pitchFamily="49" charset="0"/>
                <a:cs typeface="Courier New" pitchFamily="49" charset="0"/>
              </a:rPr>
              <a:t>:</a:t>
            </a:r>
          </a:p>
          <a:p>
            <a:pPr marL="0" indent="0">
              <a:buNone/>
            </a:pPr>
            <a:r>
              <a:rPr lang="en-US" sz="2400" dirty="0">
                <a:latin typeface="Courier New" pitchFamily="49" charset="0"/>
                <a:cs typeface="Courier New" pitchFamily="49" charset="0"/>
              </a:rPr>
              <a:t>		</a:t>
            </a:r>
            <a:r>
              <a:rPr lang="en-US" sz="2400" b="1" dirty="0">
                <a:solidFill>
                  <a:srgbClr val="0070C0"/>
                </a:solidFill>
                <a:latin typeface="Courier New" pitchFamily="49" charset="0"/>
                <a:cs typeface="Courier New" pitchFamily="49" charset="0"/>
              </a:rPr>
              <a:t>print</a:t>
            </a:r>
            <a:r>
              <a:rPr lang="en-US" sz="2400" dirty="0">
                <a:latin typeface="Courier New" pitchFamily="49" charset="0"/>
                <a:cs typeface="Courier New" pitchFamily="49" charset="0"/>
              </a:rPr>
              <a:t>("</a:t>
            </a:r>
            <a:r>
              <a:rPr lang="en-US" sz="2400" dirty="0">
                <a:solidFill>
                  <a:schemeClr val="tx1">
                    <a:lumMod val="65000"/>
                    <a:lumOff val="35000"/>
                  </a:schemeClr>
                </a:solidFill>
                <a:latin typeface="Courier New" pitchFamily="49" charset="0"/>
                <a:cs typeface="Courier New" pitchFamily="49" charset="0"/>
              </a:rPr>
              <a:t>x is negative</a:t>
            </a:r>
            <a:r>
              <a:rPr lang="en-US" sz="2400" dirty="0">
                <a:latin typeface="Courier New" pitchFamily="49" charset="0"/>
                <a:cs typeface="Courier New" pitchFamily="49" charset="0"/>
              </a:rPr>
              <a:t>”)</a:t>
            </a:r>
          </a:p>
        </p:txBody>
      </p:sp>
      <p:sp>
        <p:nvSpPr>
          <p:cNvPr id="4" name="Slide Number Placeholder 3"/>
          <p:cNvSpPr>
            <a:spLocks noGrp="1"/>
          </p:cNvSpPr>
          <p:nvPr>
            <p:ph type="sldNum" sz="quarter" idx="12"/>
          </p:nvPr>
        </p:nvSpPr>
        <p:spPr/>
        <p:txBody>
          <a:bodyPr/>
          <a:lstStyle/>
          <a:p>
            <a:fld id="{1F9F0B16-AAA5-4790-BCBA-E678911F1380}" type="slidenum">
              <a:rPr lang="en-US" smtClean="0"/>
              <a:t>11</a:t>
            </a:fld>
            <a:endParaRPr lang="en-US"/>
          </a:p>
        </p:txBody>
      </p:sp>
      <p:sp>
        <p:nvSpPr>
          <p:cNvPr id="5" name="TextBox 4"/>
          <p:cNvSpPr txBox="1"/>
          <p:nvPr/>
        </p:nvSpPr>
        <p:spPr>
          <a:xfrm>
            <a:off x="6629400" y="4038600"/>
            <a:ext cx="2286000" cy="1754326"/>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marL="171450" indent="-171450">
              <a:spcAft>
                <a:spcPts val="600"/>
              </a:spcAft>
              <a:buFontTx/>
              <a:buChar char="-"/>
            </a:pPr>
            <a:r>
              <a:rPr lang="en-US" sz="1400" dirty="0"/>
              <a:t>Colons are required after the </a:t>
            </a:r>
            <a:r>
              <a:rPr lang="en-US" sz="1400" dirty="0">
                <a:latin typeface="Courier New" panose="02070309020205020404" pitchFamily="49" charset="0"/>
                <a:cs typeface="Courier New" panose="02070309020205020404" pitchFamily="49" charset="0"/>
              </a:rPr>
              <a:t>if</a:t>
            </a:r>
            <a:r>
              <a:rPr lang="en-US" sz="1400" dirty="0"/>
              <a:t> condition and after the </a:t>
            </a:r>
            <a:r>
              <a:rPr lang="en-US" sz="1400" dirty="0">
                <a:latin typeface="Courier New" panose="02070309020205020404" pitchFamily="49" charset="0"/>
                <a:cs typeface="Courier New" panose="02070309020205020404" pitchFamily="49" charset="0"/>
              </a:rPr>
              <a:t>else</a:t>
            </a:r>
          </a:p>
          <a:p>
            <a:pPr marL="171450" indent="-171450">
              <a:spcAft>
                <a:spcPts val="600"/>
              </a:spcAft>
              <a:buFontTx/>
              <a:buChar char="-"/>
            </a:pPr>
            <a:r>
              <a:rPr lang="en-US" sz="1400" dirty="0"/>
              <a:t>All code that is part of the </a:t>
            </a:r>
            <a:r>
              <a:rPr lang="en-US" sz="1400" dirty="0">
                <a:latin typeface="Courier New" panose="02070309020205020404" pitchFamily="49" charset="0"/>
                <a:cs typeface="Courier New" panose="02070309020205020404" pitchFamily="49" charset="0"/>
              </a:rPr>
              <a:t>if/else</a:t>
            </a:r>
            <a:r>
              <a:rPr lang="en-US" sz="1400" dirty="0"/>
              <a:t> statement must be indented.</a:t>
            </a:r>
          </a:p>
        </p:txBody>
      </p:sp>
    </p:spTree>
    <p:extLst>
      <p:ext uri="{BB962C8B-B14F-4D97-AF65-F5344CB8AC3E}">
        <p14:creationId xmlns:p14="http://schemas.microsoft.com/office/powerpoint/2010/main" val="3106617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kinds of "conditionals" are allowed?</a:t>
            </a:r>
          </a:p>
        </p:txBody>
      </p:sp>
      <p:sp>
        <p:nvSpPr>
          <p:cNvPr id="3" name="Content Placeholder 2"/>
          <p:cNvSpPr>
            <a:spLocks noGrp="1"/>
          </p:cNvSpPr>
          <p:nvPr>
            <p:ph idx="1"/>
          </p:nvPr>
        </p:nvSpPr>
        <p:spPr/>
        <p:txBody>
          <a:bodyPr/>
          <a:lstStyle/>
          <a:p>
            <a:pPr marL="0" indent="0">
              <a:buNone/>
            </a:pPr>
            <a:r>
              <a:rPr lang="en-US" dirty="0"/>
              <a:t>Anything that can be evaluated as true or false!</a:t>
            </a:r>
          </a:p>
          <a:p>
            <a:pPr lvl="1" fontAlgn="base"/>
            <a:r>
              <a:rPr lang="en-US" dirty="0"/>
              <a:t>is </a:t>
            </a:r>
            <a:r>
              <a:rPr lang="en-US" sz="2400" dirty="0">
                <a:latin typeface="Courier New" pitchFamily="49" charset="0"/>
                <a:cs typeface="Courier New" pitchFamily="49" charset="0"/>
              </a:rPr>
              <a:t>a</a:t>
            </a:r>
            <a:r>
              <a:rPr lang="en-US" dirty="0"/>
              <a:t> True?</a:t>
            </a:r>
          </a:p>
          <a:p>
            <a:pPr lvl="1" fontAlgn="base"/>
            <a:r>
              <a:rPr lang="en-US" dirty="0"/>
              <a:t>is </a:t>
            </a:r>
            <a:r>
              <a:rPr lang="en-US" sz="2400" dirty="0">
                <a:latin typeface="Courier New" pitchFamily="49" charset="0"/>
                <a:cs typeface="Courier New" pitchFamily="49" charset="0"/>
              </a:rPr>
              <a:t>a</a:t>
            </a:r>
            <a:r>
              <a:rPr lang="en-US" dirty="0"/>
              <a:t> less than </a:t>
            </a:r>
            <a:r>
              <a:rPr lang="en-US" sz="2400" dirty="0">
                <a:latin typeface="Courier New" pitchFamily="49" charset="0"/>
                <a:cs typeface="Courier New" pitchFamily="49" charset="0"/>
              </a:rPr>
              <a:t>b</a:t>
            </a:r>
            <a:r>
              <a:rPr lang="en-US" dirty="0"/>
              <a:t>?</a:t>
            </a:r>
          </a:p>
          <a:p>
            <a:pPr lvl="1" fontAlgn="base"/>
            <a:r>
              <a:rPr lang="en-US" dirty="0"/>
              <a:t>is </a:t>
            </a:r>
            <a:r>
              <a:rPr lang="en-US" sz="2400" dirty="0">
                <a:latin typeface="Courier New" pitchFamily="49" charset="0"/>
                <a:cs typeface="Courier New" pitchFamily="49" charset="0"/>
              </a:rPr>
              <a:t>a</a:t>
            </a:r>
            <a:r>
              <a:rPr lang="en-US" dirty="0"/>
              <a:t> equal to </a:t>
            </a:r>
            <a:r>
              <a:rPr lang="en-US" sz="2400" dirty="0">
                <a:latin typeface="Courier New" pitchFamily="49" charset="0"/>
                <a:cs typeface="Courier New" pitchFamily="49" charset="0"/>
              </a:rPr>
              <a:t>b</a:t>
            </a:r>
            <a:r>
              <a:rPr lang="en-US" dirty="0"/>
              <a:t>?</a:t>
            </a:r>
          </a:p>
          <a:p>
            <a:pPr lvl="1" fontAlgn="base"/>
            <a:r>
              <a:rPr lang="en-US" dirty="0"/>
              <a:t>is </a:t>
            </a:r>
            <a:r>
              <a:rPr lang="en-US" sz="2400" dirty="0">
                <a:latin typeface="Courier New" pitchFamily="49" charset="0"/>
                <a:cs typeface="Courier New" pitchFamily="49" charset="0"/>
              </a:rPr>
              <a:t>a</a:t>
            </a:r>
            <a:r>
              <a:rPr lang="en-US" dirty="0"/>
              <a:t> equal to "ATGCTG"?</a:t>
            </a:r>
          </a:p>
          <a:p>
            <a:pPr lvl="1"/>
            <a:r>
              <a:rPr lang="en-US" dirty="0"/>
              <a:t>is (</a:t>
            </a:r>
            <a:r>
              <a:rPr lang="en-US" sz="2400" dirty="0">
                <a:latin typeface="Courier New" pitchFamily="49" charset="0"/>
                <a:cs typeface="Courier New" pitchFamily="49" charset="0"/>
              </a:rPr>
              <a:t>a</a:t>
            </a:r>
            <a:r>
              <a:rPr lang="en-US" dirty="0"/>
              <a:t> greater than </a:t>
            </a:r>
            <a:r>
              <a:rPr lang="en-US" sz="2400" dirty="0">
                <a:latin typeface="Courier New" pitchFamily="49" charset="0"/>
                <a:cs typeface="Courier New" pitchFamily="49" charset="0"/>
              </a:rPr>
              <a:t>b</a:t>
            </a:r>
            <a:r>
              <a:rPr lang="en-US" dirty="0"/>
              <a:t>) and (</a:t>
            </a:r>
            <a:r>
              <a:rPr lang="en-US" sz="2400" dirty="0">
                <a:latin typeface="Courier New" pitchFamily="49" charset="0"/>
                <a:cs typeface="Courier New" pitchFamily="49" charset="0"/>
              </a:rPr>
              <a:t>b</a:t>
            </a:r>
            <a:r>
              <a:rPr lang="en-US" dirty="0"/>
              <a:t> greater than </a:t>
            </a:r>
            <a:r>
              <a:rPr lang="en-US" sz="2400" dirty="0">
                <a:latin typeface="Courier New" pitchFamily="49" charset="0"/>
                <a:cs typeface="Courier New" pitchFamily="49" charset="0"/>
              </a:rPr>
              <a:t>c</a:t>
            </a:r>
            <a:r>
              <a:rPr lang="en-US" dirty="0"/>
              <a:t>)?</a:t>
            </a:r>
          </a:p>
        </p:txBody>
      </p:sp>
      <p:sp>
        <p:nvSpPr>
          <p:cNvPr id="4" name="Slide Number Placeholder 3"/>
          <p:cNvSpPr>
            <a:spLocks noGrp="1"/>
          </p:cNvSpPr>
          <p:nvPr>
            <p:ph type="sldNum" sz="quarter" idx="12"/>
          </p:nvPr>
        </p:nvSpPr>
        <p:spPr/>
        <p:txBody>
          <a:bodyPr/>
          <a:lstStyle/>
          <a:p>
            <a:fld id="{1F9F0B16-AAA5-4790-BCBA-E678911F1380}" type="slidenum">
              <a:rPr lang="en-US" smtClean="0"/>
              <a:t>12</a:t>
            </a:fld>
            <a:endParaRPr lang="en-US"/>
          </a:p>
        </p:txBody>
      </p:sp>
    </p:spTree>
    <p:extLst>
      <p:ext uri="{BB962C8B-B14F-4D97-AF65-F5344CB8AC3E}">
        <p14:creationId xmlns:p14="http://schemas.microsoft.com/office/powerpoint/2010/main" val="261850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Forming conditionals</a:t>
            </a:r>
          </a:p>
        </p:txBody>
      </p:sp>
      <p:sp>
        <p:nvSpPr>
          <p:cNvPr id="3" name="Content Placeholder 2"/>
          <p:cNvSpPr>
            <a:spLocks noGrp="1"/>
          </p:cNvSpPr>
          <p:nvPr>
            <p:ph idx="1"/>
          </p:nvPr>
        </p:nvSpPr>
        <p:spPr/>
        <p:txBody>
          <a:bodyPr>
            <a:normAutofit/>
          </a:bodyPr>
          <a:lstStyle/>
          <a:p>
            <a:pPr marL="0" indent="0">
              <a:buNone/>
            </a:pPr>
            <a:r>
              <a:rPr lang="en-US" sz="2800" dirty="0"/>
              <a:t>We use a special set of symbols/words to test whether statements are true or false:</a:t>
            </a:r>
          </a:p>
        </p:txBody>
      </p:sp>
      <p:sp>
        <p:nvSpPr>
          <p:cNvPr id="4" name="Slide Number Placeholder 3"/>
          <p:cNvSpPr>
            <a:spLocks noGrp="1"/>
          </p:cNvSpPr>
          <p:nvPr>
            <p:ph type="sldNum" sz="quarter" idx="12"/>
          </p:nvPr>
        </p:nvSpPr>
        <p:spPr/>
        <p:txBody>
          <a:bodyPr/>
          <a:lstStyle/>
          <a:p>
            <a:fld id="{1F9F0B16-AAA5-4790-BCBA-E678911F1380}" type="slidenum">
              <a:rPr lang="en-US" smtClean="0"/>
              <a:t>13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47314695"/>
              </p:ext>
            </p:extLst>
          </p:nvPr>
        </p:nvGraphicFramePr>
        <p:xfrm>
          <a:off x="990599" y="2667000"/>
          <a:ext cx="7391401" cy="3702048"/>
        </p:xfrm>
        <a:graphic>
          <a:graphicData uri="http://schemas.openxmlformats.org/drawingml/2006/table">
            <a:tbl>
              <a:tblPr/>
              <a:tblGrid>
                <a:gridCol w="1254593">
                  <a:extLst>
                    <a:ext uri="{9D8B030D-6E8A-4147-A177-3AD203B41FA5}">
                      <a16:colId xmlns:a16="http://schemas.microsoft.com/office/drawing/2014/main" val="20000"/>
                    </a:ext>
                  </a:extLst>
                </a:gridCol>
                <a:gridCol w="2742599">
                  <a:extLst>
                    <a:ext uri="{9D8B030D-6E8A-4147-A177-3AD203B41FA5}">
                      <a16:colId xmlns:a16="http://schemas.microsoft.com/office/drawing/2014/main" val="20001"/>
                    </a:ext>
                  </a:extLst>
                </a:gridCol>
                <a:gridCol w="3394209">
                  <a:extLst>
                    <a:ext uri="{9D8B030D-6E8A-4147-A177-3AD203B41FA5}">
                      <a16:colId xmlns:a16="http://schemas.microsoft.com/office/drawing/2014/main" val="20002"/>
                    </a:ext>
                  </a:extLst>
                </a:gridCol>
              </a:tblGrid>
              <a:tr h="279818">
                <a:tc>
                  <a:txBody>
                    <a:bodyPr/>
                    <a:lstStyle/>
                    <a:p>
                      <a:pPr algn="ctr" rtl="0" fontAlgn="t">
                        <a:spcBef>
                          <a:spcPts val="0"/>
                        </a:spcBef>
                        <a:spcAft>
                          <a:spcPts val="0"/>
                        </a:spcAft>
                      </a:pPr>
                      <a:r>
                        <a:rPr lang="en-US" sz="1400" b="1" i="0" u="none" strike="noStrike" dirty="0">
                          <a:solidFill>
                            <a:srgbClr val="000000"/>
                          </a:solidFill>
                          <a:effectLst/>
                          <a:latin typeface="Arial"/>
                        </a:rPr>
                        <a:t>Symbol</a:t>
                      </a:r>
                      <a:endParaRPr lang="en-US" sz="1400" dirty="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a:rPr>
                        <a:t>Meaning</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Arial"/>
                        </a:rPr>
                        <a:t>Example</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9818">
                <a:tc>
                  <a:txBody>
                    <a:bodyPr/>
                    <a:lstStyle/>
                    <a:p>
                      <a:pPr algn="ctr" rtl="0" fontAlgn="t">
                        <a:spcBef>
                          <a:spcPts val="0"/>
                        </a:spcBef>
                        <a:spcAft>
                          <a:spcPts val="0"/>
                        </a:spcAft>
                      </a:pPr>
                      <a:r>
                        <a:rPr lang="en-US" sz="1400" b="0" i="0" u="none" strike="noStrike">
                          <a:solidFill>
                            <a:srgbClr val="000000"/>
                          </a:solidFill>
                          <a:effectLst/>
                          <a:latin typeface="Courier New"/>
                        </a:rPr>
                        <a: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is equal to</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Courier New"/>
                        </a:rPr>
                        <a:t>if (a == 4):</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0373">
                <a:tc>
                  <a:txBody>
                    <a:bodyPr/>
                    <a:lstStyle/>
                    <a:p>
                      <a:pPr algn="ctr" rtl="0" fontAlgn="t">
                        <a:spcBef>
                          <a:spcPts val="0"/>
                        </a:spcBef>
                        <a:spcAft>
                          <a:spcPts val="0"/>
                        </a:spcAft>
                      </a:pPr>
                      <a:r>
                        <a:rPr lang="en-US" sz="1400" b="0" i="0" u="none" strike="noStrike">
                          <a:solidFill>
                            <a:srgbClr val="000000"/>
                          </a:solidFill>
                          <a:effectLst/>
                          <a:latin typeface="Courier New"/>
                        </a:rPr>
                        <a: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is not equal to</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Courier New"/>
                        </a:rPr>
                        <a:t>if (a != "applesauce"):</a:t>
                      </a:r>
                      <a:endParaRPr lang="en-US" sz="1400" dirty="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9818">
                <a:tc>
                  <a:txBody>
                    <a:bodyPr/>
                    <a:lstStyle/>
                    <a:p>
                      <a:pPr algn="ctr" rtl="0" fontAlgn="t">
                        <a:spcBef>
                          <a:spcPts val="0"/>
                        </a:spcBef>
                        <a:spcAft>
                          <a:spcPts val="0"/>
                        </a:spcAft>
                      </a:pPr>
                      <a:r>
                        <a:rPr lang="en-US" sz="1400" b="0" i="0" u="none" strike="noStrike">
                          <a:solidFill>
                            <a:srgbClr val="000000"/>
                          </a:solidFill>
                          <a:effectLst/>
                          <a:latin typeface="Courier New"/>
                        </a:rPr>
                        <a:t>&lt;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is less than</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Courier New"/>
                        </a:rPr>
                        <a:t>if (a &lt; 10.5):</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9818">
                <a:tc>
                  <a:txBody>
                    <a:bodyPr/>
                    <a:lstStyle/>
                    <a:p>
                      <a:pPr algn="ctr" rtl="0" fontAlgn="t">
                        <a:spcBef>
                          <a:spcPts val="0"/>
                        </a:spcBef>
                        <a:spcAft>
                          <a:spcPts val="0"/>
                        </a:spcAft>
                      </a:pPr>
                      <a:r>
                        <a:rPr lang="en-US" sz="1400" b="0" i="0" u="none" strike="noStrike">
                          <a:solidFill>
                            <a:srgbClr val="000000"/>
                          </a:solidFill>
                          <a:effectLst/>
                          <a:latin typeface="Courier New"/>
                        </a:rPr>
                        <a:t>&lt;=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is less than or equal to</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Courier New"/>
                        </a:rPr>
                        <a:t>if (a &lt;= b):</a:t>
                      </a:r>
                      <a:endParaRPr lang="en-US" sz="1400" dirty="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9818">
                <a:tc>
                  <a:txBody>
                    <a:bodyPr/>
                    <a:lstStyle/>
                    <a:p>
                      <a:pPr algn="ctr" rtl="0" fontAlgn="t">
                        <a:spcBef>
                          <a:spcPts val="0"/>
                        </a:spcBef>
                        <a:spcAft>
                          <a:spcPts val="0"/>
                        </a:spcAft>
                      </a:pPr>
                      <a:r>
                        <a:rPr lang="en-US" sz="1400" b="0" i="0" u="none" strike="noStrike">
                          <a:solidFill>
                            <a:srgbClr val="000000"/>
                          </a:solidFill>
                          <a:effectLst/>
                          <a:latin typeface="Courier New"/>
                        </a:rPr>
                        <a:t>&gt;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is greater than</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Courier New"/>
                        </a:rPr>
                        <a:t>if (a &gt; (b * 2)):</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0373">
                <a:tc>
                  <a:txBody>
                    <a:bodyPr/>
                    <a:lstStyle/>
                    <a:p>
                      <a:pPr algn="ctr" rtl="0" fontAlgn="t">
                        <a:spcBef>
                          <a:spcPts val="0"/>
                        </a:spcBef>
                        <a:spcAft>
                          <a:spcPts val="0"/>
                        </a:spcAft>
                      </a:pPr>
                      <a:r>
                        <a:rPr lang="en-US" sz="1400" b="0" i="0" u="none" strike="noStrike">
                          <a:solidFill>
                            <a:srgbClr val="000000"/>
                          </a:solidFill>
                          <a:effectLst/>
                          <a:latin typeface="Courier New"/>
                        </a:rPr>
                        <a:t>&gt;=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is greater than or equal to</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Courier New"/>
                        </a:rPr>
                        <a:t>if (a &gt;= -1):</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0373">
                <a:tc>
                  <a:txBody>
                    <a:bodyPr/>
                    <a:lstStyle/>
                    <a:p>
                      <a:pPr algn="ctr" rtl="0" fontAlgn="t">
                        <a:spcBef>
                          <a:spcPts val="0"/>
                        </a:spcBef>
                        <a:spcAft>
                          <a:spcPts val="0"/>
                        </a:spcAft>
                      </a:pPr>
                      <a:r>
                        <a:rPr lang="en-US" sz="1400" b="0" i="0" u="none" strike="noStrike">
                          <a:solidFill>
                            <a:srgbClr val="000000"/>
                          </a:solidFill>
                          <a:effectLst/>
                          <a:latin typeface="Courier New"/>
                        </a:rPr>
                        <a:t>and</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and</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Courier New"/>
                        </a:rPr>
                        <a:t>if (a &gt; 0) and (a != 3):</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0373">
                <a:tc>
                  <a:txBody>
                    <a:bodyPr/>
                    <a:lstStyle/>
                    <a:p>
                      <a:pPr algn="ctr" rtl="0" fontAlgn="t">
                        <a:spcBef>
                          <a:spcPts val="0"/>
                        </a:spcBef>
                        <a:spcAft>
                          <a:spcPts val="0"/>
                        </a:spcAft>
                      </a:pPr>
                      <a:r>
                        <a:rPr lang="en-US" sz="1400" b="0" i="0" u="none" strike="noStrike">
                          <a:solidFill>
                            <a:srgbClr val="000000"/>
                          </a:solidFill>
                          <a:effectLst/>
                          <a:latin typeface="Courier New"/>
                        </a:rPr>
                        <a:t>or</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or</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Courier New"/>
                        </a:rPr>
                        <a:t>if (a &gt; 5) or (a &lt; -5):</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9818">
                <a:tc>
                  <a:txBody>
                    <a:bodyPr/>
                    <a:lstStyle/>
                    <a:p>
                      <a:pPr algn="ctr" rtl="0" fontAlgn="t">
                        <a:spcBef>
                          <a:spcPts val="0"/>
                        </a:spcBef>
                        <a:spcAft>
                          <a:spcPts val="0"/>
                        </a:spcAft>
                      </a:pPr>
                      <a:r>
                        <a:rPr lang="en-US" sz="1400" b="0" i="0" u="none" strike="noStrike">
                          <a:solidFill>
                            <a:srgbClr val="000000"/>
                          </a:solidFill>
                          <a:effectLst/>
                          <a:latin typeface="Courier New"/>
                        </a:rPr>
                        <a:t>not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not</a:t>
                      </a:r>
                      <a:endParaRPr lang="en-US" sz="140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Courier New"/>
                        </a:rPr>
                        <a:t>if not (a == 1):</a:t>
                      </a:r>
                      <a:endParaRPr lang="en-US" sz="1400" dirty="0">
                        <a:effectLst/>
                      </a:endParaRPr>
                    </a:p>
                  </a:txBody>
                  <a:tcPr marL="75033" marR="75033" marT="75033" marB="75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Rectangle 1"/>
          <p:cNvSpPr>
            <a:spLocks noChangeArrowheads="1"/>
          </p:cNvSpPr>
          <p:nvPr/>
        </p:nvSpPr>
        <p:spPr bwMode="auto">
          <a:xfrm>
            <a:off x="1720850"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85058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Question 1</a:t>
            </a:r>
          </a:p>
        </p:txBody>
      </p:sp>
      <p:sp>
        <p:nvSpPr>
          <p:cNvPr id="202" name="Shape 20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2400" dirty="0">
                <a:latin typeface="Courier New"/>
                <a:ea typeface="Courier New"/>
                <a:cs typeface="Courier New"/>
                <a:sym typeface="Courier New"/>
              </a:rPr>
              <a:t>a = True</a:t>
            </a:r>
          </a:p>
          <a:p>
            <a:pPr marL="457200" lvl="0" indent="0" rtl="0">
              <a:buNone/>
            </a:pPr>
            <a:r>
              <a:rPr lang="en" sz="2400" dirty="0">
                <a:latin typeface="Courier New"/>
                <a:ea typeface="Courier New"/>
                <a:cs typeface="Courier New"/>
                <a:sym typeface="Courier New"/>
              </a:rPr>
              <a:t>if a:</a:t>
            </a:r>
          </a:p>
          <a:p>
            <a:pPr marL="457200" lvl="0" indent="0" rtl="0">
              <a:buNone/>
            </a:pPr>
            <a:r>
              <a:rPr lang="en" sz="2400" dirty="0">
                <a:latin typeface="Courier New"/>
                <a:ea typeface="Courier New"/>
                <a:cs typeface="Courier New"/>
                <a:sym typeface="Courier New"/>
              </a:rPr>
              <a:t>	print </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"Hooray, a was true!</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p:txBody>
      </p:sp>
      <p:sp>
        <p:nvSpPr>
          <p:cNvPr id="4" name="Subtitle 5"/>
          <p:cNvSpPr txBox="1">
            <a:spLocks/>
          </p:cNvSpPr>
          <p:nvPr/>
        </p:nvSpPr>
        <p:spPr>
          <a:xfrm>
            <a:off x="219075" y="5915025"/>
            <a:ext cx="3914775" cy="790575"/>
          </a:xfrm>
          <a:prstGeom prst="rect">
            <a:avLst/>
          </a:prstGeom>
          <a:ln>
            <a:solidFill>
              <a:schemeClr val="tx1">
                <a:lumMod val="50000"/>
                <a:lumOff val="50000"/>
              </a:schemeClr>
            </a:solidFill>
            <a:prstDash val="sysDot"/>
          </a:ln>
        </p:spPr>
        <p:txBody>
          <a:bodyPr vert="horz" lIns="91440" tIns="45720" rIns="91440" bIns="45720" rtlCol="0" anchor="ct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Calibri Light" panose="020F0302020204030204" pitchFamily="34" charset="0"/>
              </a:rPr>
              <a:t>Optional: enter your answers online!</a:t>
            </a:r>
          </a:p>
          <a:p>
            <a:pPr marL="0" indent="0">
              <a:buNone/>
            </a:pPr>
            <a:r>
              <a:rPr lang="en-US" sz="1700" dirty="0">
                <a:latin typeface="Calibri Light" panose="020F0302020204030204" pitchFamily="34" charset="0"/>
                <a:hlinkClick r:id="rId3"/>
              </a:rPr>
              <a:t>https://goo.gl/forms/x1G57MV2QXJ8tXQG2</a:t>
            </a:r>
            <a:r>
              <a:rPr lang="en-US" sz="1700" dirty="0">
                <a:latin typeface="Calibri Light" panose="020F0302020204030204" pitchFamily="34" charset="0"/>
              </a:rPr>
              <a:t> </a:t>
            </a:r>
          </a:p>
        </p:txBody>
      </p:sp>
      <p:sp>
        <p:nvSpPr>
          <p:cNvPr id="2" name="Slide Number Placeholder 1"/>
          <p:cNvSpPr>
            <a:spLocks noGrp="1"/>
          </p:cNvSpPr>
          <p:nvPr>
            <p:ph type="sldNum" sz="quarter" idx="12"/>
          </p:nvPr>
        </p:nvSpPr>
        <p:spPr/>
        <p:txBody>
          <a:bodyPr/>
          <a:lstStyle/>
          <a:p>
            <a:fld id="{1F9F0B16-AAA5-4790-BCBA-E678911F1380}" type="slidenum">
              <a:rPr lang="en-US" smtClean="0"/>
              <a:t>14</a:t>
            </a:fld>
            <a:endParaRPr lang="en-US"/>
          </a:p>
        </p:txBody>
      </p:sp>
    </p:spTree>
    <p:extLst>
      <p:ext uri="{BB962C8B-B14F-4D97-AF65-F5344CB8AC3E}">
        <p14:creationId xmlns:p14="http://schemas.microsoft.com/office/powerpoint/2010/main" val="1183357442"/>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1</a:t>
            </a:r>
          </a:p>
        </p:txBody>
      </p:sp>
      <p:sp>
        <p:nvSpPr>
          <p:cNvPr id="208" name="Shape 20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45833"/>
              <a:buFont typeface="Arial"/>
              <a:buNone/>
            </a:pPr>
            <a:r>
              <a:rPr lang="en" sz="2400" dirty="0">
                <a:latin typeface="Courier New"/>
                <a:ea typeface="Courier New"/>
                <a:cs typeface="Courier New"/>
                <a:sym typeface="Courier New"/>
              </a:rPr>
              <a:t>a = True</a:t>
            </a:r>
          </a:p>
          <a:p>
            <a:pPr marL="457200" lvl="0" indent="0" rtl="0">
              <a:buClr>
                <a:srgbClr val="000000"/>
              </a:buClr>
              <a:buSzPct val="45833"/>
              <a:buFont typeface="Arial"/>
              <a:buNone/>
            </a:pPr>
            <a:r>
              <a:rPr lang="en" sz="2400" dirty="0">
                <a:latin typeface="Courier New"/>
                <a:ea typeface="Courier New"/>
                <a:cs typeface="Courier New"/>
                <a:sym typeface="Courier New"/>
              </a:rPr>
              <a:t>if a:</a:t>
            </a:r>
          </a:p>
          <a:p>
            <a:pPr marL="457200" lvl="0" indent="0" rtl="0">
              <a:buClr>
                <a:srgbClr val="000000"/>
              </a:buClr>
              <a:buSzPct val="45833"/>
              <a:buFont typeface="Arial"/>
              <a:buNone/>
            </a:pPr>
            <a:r>
              <a:rPr lang="en" sz="2400" dirty="0">
                <a:latin typeface="Courier New"/>
                <a:ea typeface="Courier New"/>
                <a:cs typeface="Courier New"/>
                <a:sym typeface="Courier New"/>
              </a:rPr>
              <a:t>	print </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"Hooray, a was true!”</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45833"/>
              <a:buFont typeface="Arial"/>
              <a:buNone/>
            </a:pPr>
            <a:r>
              <a:rPr lang="en" sz="2400" dirty="0">
                <a:latin typeface="Courier New"/>
                <a:ea typeface="Courier New"/>
                <a:cs typeface="Courier New"/>
                <a:sym typeface="Courier New"/>
              </a:rPr>
              <a:t>Hooray, a was true!</a:t>
            </a:r>
          </a:p>
        </p:txBody>
      </p:sp>
      <p:sp>
        <p:nvSpPr>
          <p:cNvPr id="2" name="Slide Number Placeholder 1"/>
          <p:cNvSpPr>
            <a:spLocks noGrp="1"/>
          </p:cNvSpPr>
          <p:nvPr>
            <p:ph type="sldNum" sz="quarter" idx="12"/>
          </p:nvPr>
        </p:nvSpPr>
        <p:spPr/>
        <p:txBody>
          <a:bodyPr/>
          <a:lstStyle/>
          <a:p>
            <a:fld id="{1F9F0B16-AAA5-4790-BCBA-E678911F1380}" type="slidenum">
              <a:rPr lang="en-US" smtClean="0"/>
              <a:t>15</a:t>
            </a:fld>
            <a:endParaRPr lang="en-US"/>
          </a:p>
        </p:txBody>
      </p:sp>
    </p:spTree>
    <p:extLst>
      <p:ext uri="{BB962C8B-B14F-4D97-AF65-F5344CB8AC3E}">
        <p14:creationId xmlns:p14="http://schemas.microsoft.com/office/powerpoint/2010/main" val="1541235120"/>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2</a:t>
            </a:r>
          </a:p>
        </p:txBody>
      </p:sp>
      <p:sp>
        <p:nvSpPr>
          <p:cNvPr id="214" name="Shape 21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2400" dirty="0">
                <a:latin typeface="Courier New"/>
                <a:ea typeface="Courier New"/>
                <a:cs typeface="Courier New"/>
                <a:sym typeface="Courier New"/>
              </a:rPr>
              <a:t>a = True</a:t>
            </a:r>
          </a:p>
          <a:p>
            <a:pPr marL="457200" lvl="0" indent="0" rtl="0">
              <a:buNone/>
            </a:pPr>
            <a:r>
              <a:rPr lang="en" sz="2400" dirty="0">
                <a:latin typeface="Courier New"/>
                <a:ea typeface="Courier New"/>
                <a:cs typeface="Courier New"/>
                <a:sym typeface="Courier New"/>
              </a:rPr>
              <a:t>if a:</a:t>
            </a:r>
          </a:p>
          <a:p>
            <a:pPr marL="457200" lvl="0" indent="0" rtl="0">
              <a:buNone/>
            </a:pPr>
            <a:r>
              <a:rPr lang="en" sz="2400" dirty="0">
                <a:latin typeface="Courier New"/>
                <a:ea typeface="Courier New"/>
                <a:cs typeface="Courier New"/>
                <a:sym typeface="Courier New"/>
              </a:rPr>
              <a:t>	print </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"Hooray, a was true!”</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pPr marL="457200" lvl="0" indent="0" rtl="0">
              <a:buNone/>
            </a:pPr>
            <a:r>
              <a:rPr lang="en" sz="2400" dirty="0">
                <a:latin typeface="Courier New"/>
                <a:ea typeface="Courier New"/>
                <a:cs typeface="Courier New"/>
                <a:sym typeface="Courier New"/>
              </a:rPr>
              <a:t>print </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"Goodbye now!”</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16</a:t>
            </a:fld>
            <a:endParaRPr lang="en-US"/>
          </a:p>
        </p:txBody>
      </p:sp>
    </p:spTree>
    <p:extLst>
      <p:ext uri="{BB962C8B-B14F-4D97-AF65-F5344CB8AC3E}">
        <p14:creationId xmlns:p14="http://schemas.microsoft.com/office/powerpoint/2010/main" val="3407823420"/>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2</a:t>
            </a:r>
          </a:p>
        </p:txBody>
      </p:sp>
      <p:sp>
        <p:nvSpPr>
          <p:cNvPr id="220" name="Shape 22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45833"/>
              <a:buFont typeface="Arial"/>
              <a:buNone/>
            </a:pPr>
            <a:r>
              <a:rPr lang="en" sz="2400" dirty="0">
                <a:latin typeface="Courier New"/>
                <a:ea typeface="Courier New"/>
                <a:cs typeface="Courier New"/>
                <a:sym typeface="Courier New"/>
              </a:rPr>
              <a:t>a = True</a:t>
            </a:r>
          </a:p>
          <a:p>
            <a:pPr marL="457200" lvl="0" indent="0" rtl="0">
              <a:buClr>
                <a:srgbClr val="000000"/>
              </a:buClr>
              <a:buSzPct val="45833"/>
              <a:buFont typeface="Arial"/>
              <a:buNone/>
            </a:pPr>
            <a:r>
              <a:rPr lang="en" sz="2400" dirty="0">
                <a:latin typeface="Courier New"/>
                <a:ea typeface="Courier New"/>
                <a:cs typeface="Courier New"/>
                <a:sym typeface="Courier New"/>
              </a:rPr>
              <a:t>if a:</a:t>
            </a:r>
          </a:p>
          <a:p>
            <a:pPr marL="457200" lvl="0" indent="0" rtl="0">
              <a:buClr>
                <a:srgbClr val="000000"/>
              </a:buClr>
              <a:buSzPct val="45833"/>
              <a:buFont typeface="Arial"/>
              <a:buNone/>
            </a:pPr>
            <a:r>
              <a:rPr lang="en" sz="2400" dirty="0">
                <a:latin typeface="Courier New"/>
                <a:ea typeface="Courier New"/>
                <a:cs typeface="Courier New"/>
                <a:sym typeface="Courier New"/>
              </a:rPr>
              <a:t>	print</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"Hooray, a was true!”</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pPr marL="457200" lvl="0" indent="0" rtl="0">
              <a:buClr>
                <a:srgbClr val="000000"/>
              </a:buClr>
              <a:buSzPct val="45833"/>
              <a:buFont typeface="Arial"/>
              <a:buNone/>
            </a:pPr>
            <a:r>
              <a:rPr lang="en" sz="2400" dirty="0">
                <a:latin typeface="Courier New"/>
                <a:ea typeface="Courier New"/>
                <a:cs typeface="Courier New"/>
                <a:sym typeface="Courier New"/>
              </a:rPr>
              <a:t>print</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"Goodbye now!”</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45833"/>
              <a:buFont typeface="Arial"/>
              <a:buNone/>
            </a:pPr>
            <a:r>
              <a:rPr lang="en" sz="2400" dirty="0">
                <a:latin typeface="Courier New"/>
                <a:ea typeface="Courier New"/>
                <a:cs typeface="Courier New"/>
                <a:sym typeface="Courier New"/>
              </a:rPr>
              <a:t>Hooray, a was true!</a:t>
            </a:r>
          </a:p>
          <a:p>
            <a:pPr marL="457200" lvl="0" indent="0">
              <a:buClr>
                <a:srgbClr val="000000"/>
              </a:buClr>
              <a:buSzPct val="45833"/>
              <a:buFont typeface="Arial"/>
              <a:buNone/>
            </a:pPr>
            <a:r>
              <a:rPr lang="en" sz="2400" dirty="0">
                <a:latin typeface="Courier New"/>
                <a:ea typeface="Courier New"/>
                <a:cs typeface="Courier New"/>
                <a:sym typeface="Courier New"/>
              </a:rPr>
              <a:t>Goodbye now!</a:t>
            </a:r>
          </a:p>
        </p:txBody>
      </p:sp>
      <p:sp>
        <p:nvSpPr>
          <p:cNvPr id="2" name="Slide Number Placeholder 1"/>
          <p:cNvSpPr>
            <a:spLocks noGrp="1"/>
          </p:cNvSpPr>
          <p:nvPr>
            <p:ph type="sldNum" sz="quarter" idx="12"/>
          </p:nvPr>
        </p:nvSpPr>
        <p:spPr/>
        <p:txBody>
          <a:bodyPr/>
          <a:lstStyle/>
          <a:p>
            <a:fld id="{1F9F0B16-AAA5-4790-BCBA-E678911F1380}" type="slidenum">
              <a:rPr lang="en-US" smtClean="0"/>
              <a:t>17</a:t>
            </a:fld>
            <a:endParaRPr lang="en-US"/>
          </a:p>
        </p:txBody>
      </p:sp>
    </p:spTree>
    <p:extLst>
      <p:ext uri="{BB962C8B-B14F-4D97-AF65-F5344CB8AC3E}">
        <p14:creationId xmlns:p14="http://schemas.microsoft.com/office/powerpoint/2010/main" val="1723482420"/>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3</a:t>
            </a:r>
          </a:p>
        </p:txBody>
      </p:sp>
      <p:sp>
        <p:nvSpPr>
          <p:cNvPr id="226" name="Shape 226"/>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45833"/>
              <a:buFont typeface="Arial"/>
              <a:buNone/>
            </a:pPr>
            <a:r>
              <a:rPr lang="en" sz="2400" dirty="0">
                <a:latin typeface="Courier New"/>
                <a:ea typeface="Courier New"/>
                <a:cs typeface="Courier New"/>
                <a:sym typeface="Courier New"/>
              </a:rPr>
              <a:t>a = False</a:t>
            </a:r>
          </a:p>
          <a:p>
            <a:pPr marL="457200" lvl="0" indent="0" rtl="0">
              <a:buClr>
                <a:srgbClr val="000000"/>
              </a:buClr>
              <a:buSzPct val="45833"/>
              <a:buFont typeface="Arial"/>
              <a:buNone/>
            </a:pPr>
            <a:r>
              <a:rPr lang="en" sz="2400" dirty="0">
                <a:latin typeface="Courier New"/>
                <a:ea typeface="Courier New"/>
                <a:cs typeface="Courier New"/>
                <a:sym typeface="Courier New"/>
              </a:rPr>
              <a:t>if a:</a:t>
            </a:r>
          </a:p>
          <a:p>
            <a:pPr marL="457200" lvl="0" indent="0" rtl="0">
              <a:buClr>
                <a:srgbClr val="000000"/>
              </a:buClr>
              <a:buSzPct val="45833"/>
              <a:buFont typeface="Arial"/>
              <a:buNone/>
            </a:pPr>
            <a:r>
              <a:rPr lang="en" sz="2400" dirty="0">
                <a:latin typeface="Courier New"/>
                <a:ea typeface="Courier New"/>
                <a:cs typeface="Courier New"/>
                <a:sym typeface="Courier New"/>
              </a:rPr>
              <a:t>	print</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"Hooray, a was true!”</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pPr marL="457200" lvl="0" indent="0" rtl="0">
              <a:buClr>
                <a:srgbClr val="000000"/>
              </a:buClr>
              <a:buSzPct val="45833"/>
              <a:buFont typeface="Arial"/>
              <a:buNone/>
            </a:pPr>
            <a:r>
              <a:rPr lang="en" sz="2400" dirty="0">
                <a:latin typeface="Courier New"/>
                <a:ea typeface="Courier New"/>
                <a:cs typeface="Courier New"/>
                <a:sym typeface="Courier New"/>
              </a:rPr>
              <a:t>print</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"Goodbye now!”</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18</a:t>
            </a:fld>
            <a:endParaRPr lang="en-US"/>
          </a:p>
        </p:txBody>
      </p:sp>
    </p:spTree>
    <p:extLst>
      <p:ext uri="{BB962C8B-B14F-4D97-AF65-F5344CB8AC3E}">
        <p14:creationId xmlns:p14="http://schemas.microsoft.com/office/powerpoint/2010/main" val="184019976"/>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3</a:t>
            </a:r>
          </a:p>
        </p:txBody>
      </p:sp>
      <p:sp>
        <p:nvSpPr>
          <p:cNvPr id="232" name="Shape 232"/>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45833"/>
              <a:buFont typeface="Arial"/>
              <a:buNone/>
            </a:pPr>
            <a:r>
              <a:rPr lang="en" sz="2400" dirty="0">
                <a:latin typeface="Courier New"/>
                <a:ea typeface="Courier New"/>
                <a:cs typeface="Courier New"/>
                <a:sym typeface="Courier New"/>
              </a:rPr>
              <a:t>a = False</a:t>
            </a:r>
          </a:p>
          <a:p>
            <a:pPr marL="457200" lvl="0" indent="0" rtl="0">
              <a:buClr>
                <a:srgbClr val="000000"/>
              </a:buClr>
              <a:buSzPct val="45833"/>
              <a:buFont typeface="Arial"/>
              <a:buNone/>
            </a:pPr>
            <a:r>
              <a:rPr lang="en" sz="2400" dirty="0">
                <a:latin typeface="Courier New"/>
                <a:ea typeface="Courier New"/>
                <a:cs typeface="Courier New"/>
                <a:sym typeface="Courier New"/>
              </a:rPr>
              <a:t>if a:</a:t>
            </a:r>
          </a:p>
          <a:p>
            <a:pPr marL="457200" lvl="0" indent="0" rtl="0">
              <a:buClr>
                <a:srgbClr val="000000"/>
              </a:buClr>
              <a:buSzPct val="45833"/>
              <a:buFont typeface="Arial"/>
              <a:buNone/>
            </a:pPr>
            <a:r>
              <a:rPr lang="en" sz="2400" dirty="0">
                <a:latin typeface="Courier New"/>
                <a:ea typeface="Courier New"/>
                <a:cs typeface="Courier New"/>
                <a:sym typeface="Courier New"/>
              </a:rPr>
              <a:t>	print</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"Hooray, a was true!”</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pPr marL="457200" lvl="0" indent="0" rtl="0">
              <a:buClr>
                <a:srgbClr val="000000"/>
              </a:buClr>
              <a:buSzPct val="45833"/>
              <a:buFont typeface="Arial"/>
              <a:buNone/>
            </a:pPr>
            <a:r>
              <a:rPr lang="en" sz="2400" dirty="0">
                <a:latin typeface="Courier New"/>
                <a:ea typeface="Courier New"/>
                <a:cs typeface="Courier New"/>
                <a:sym typeface="Courier New"/>
              </a:rPr>
              <a:t>print</a:t>
            </a:r>
            <a:r>
              <a:rPr lang="en-US" sz="2400" dirty="0">
                <a:latin typeface="Courier New"/>
                <a:ea typeface="Courier New"/>
                <a:cs typeface="Courier New"/>
                <a:sym typeface="Courier New"/>
              </a:rPr>
              <a:t>(</a:t>
            </a:r>
            <a:r>
              <a:rPr lang="en" sz="2400" dirty="0">
                <a:latin typeface="Courier New"/>
                <a:ea typeface="Courier New"/>
                <a:cs typeface="Courier New"/>
                <a:sym typeface="Courier New"/>
              </a:rPr>
              <a:t>"Goodbye now!”</a:t>
            </a:r>
            <a:r>
              <a:rPr lang="en-US" sz="2400" dirty="0">
                <a:latin typeface="Courier New"/>
                <a:ea typeface="Courier New"/>
                <a:cs typeface="Courier New"/>
                <a:sym typeface="Courier New"/>
              </a:rPr>
              <a:t>)</a:t>
            </a:r>
            <a:endParaRPr lang="en" sz="2400" dirty="0">
              <a:latin typeface="Courier New"/>
              <a:ea typeface="Courier New"/>
              <a:cs typeface="Courier New"/>
              <a:sym typeface="Courier New"/>
            </a:endParaRPr>
          </a:p>
          <a:p>
            <a:endParaRPr lang="en" sz="24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45833"/>
              <a:buFont typeface="Arial"/>
              <a:buNone/>
            </a:pPr>
            <a:r>
              <a:rPr lang="en" sz="2400" dirty="0">
                <a:latin typeface="Courier New"/>
                <a:ea typeface="Courier New"/>
                <a:cs typeface="Courier New"/>
                <a:sym typeface="Courier New"/>
              </a:rPr>
              <a:t>Goodbye now!</a:t>
            </a:r>
          </a:p>
        </p:txBody>
      </p:sp>
      <p:sp>
        <p:nvSpPr>
          <p:cNvPr id="2" name="Slide Number Placeholder 1"/>
          <p:cNvSpPr>
            <a:spLocks noGrp="1"/>
          </p:cNvSpPr>
          <p:nvPr>
            <p:ph type="sldNum" sz="quarter" idx="12"/>
          </p:nvPr>
        </p:nvSpPr>
        <p:spPr/>
        <p:txBody>
          <a:bodyPr/>
          <a:lstStyle/>
          <a:p>
            <a:fld id="{1F9F0B16-AAA5-4790-BCBA-E678911F1380}" type="slidenum">
              <a:rPr lang="en-US" smtClean="0"/>
              <a:t>19</a:t>
            </a:fld>
            <a:endParaRPr lang="en-US"/>
          </a:p>
        </p:txBody>
      </p:sp>
    </p:spTree>
    <p:extLst>
      <p:ext uri="{BB962C8B-B14F-4D97-AF65-F5344CB8AC3E}">
        <p14:creationId xmlns:p14="http://schemas.microsoft.com/office/powerpoint/2010/main" val="392893839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2BDD-7410-1642-A1B4-928C602394D1}"/>
              </a:ext>
            </a:extLst>
          </p:cNvPr>
          <p:cNvSpPr>
            <a:spLocks noGrp="1"/>
          </p:cNvSpPr>
          <p:nvPr>
            <p:ph type="title"/>
          </p:nvPr>
        </p:nvSpPr>
        <p:spPr/>
        <p:txBody>
          <a:bodyPr/>
          <a:lstStyle/>
          <a:p>
            <a:r>
              <a:rPr lang="en-US" dirty="0"/>
              <a:t>Lab1: Common mistakes</a:t>
            </a:r>
          </a:p>
        </p:txBody>
      </p:sp>
      <p:sp>
        <p:nvSpPr>
          <p:cNvPr id="3" name="Content Placeholder 2">
            <a:extLst>
              <a:ext uri="{FF2B5EF4-FFF2-40B4-BE49-F238E27FC236}">
                <a16:creationId xmlns:a16="http://schemas.microsoft.com/office/drawing/2014/main" id="{E4861FAD-2791-3640-B1AD-D79685E7E4D4}"/>
              </a:ext>
            </a:extLst>
          </p:cNvPr>
          <p:cNvSpPr>
            <a:spLocks noGrp="1"/>
          </p:cNvSpPr>
          <p:nvPr>
            <p:ph idx="1"/>
          </p:nvPr>
        </p:nvSpPr>
        <p:spPr/>
        <p:txBody>
          <a:bodyPr>
            <a:normAutofit fontScale="70000" lnSpcReduction="20000"/>
          </a:bodyPr>
          <a:lstStyle/>
          <a:p>
            <a:r>
              <a:rPr lang="en-US" dirty="0">
                <a:latin typeface="Courier New" panose="02070309020205020404" pitchFamily="49" charset="0"/>
                <a:cs typeface="Courier New" panose="02070309020205020404" pitchFamily="49" charset="0"/>
              </a:rPr>
              <a:t>a=3.1415926</a:t>
            </a:r>
          </a:p>
          <a:p>
            <a:pPr marL="0" indent="0">
              <a:buNone/>
            </a:pPr>
            <a:r>
              <a:rPr lang="en-US" dirty="0">
                <a:latin typeface="Courier New" panose="02070309020205020404" pitchFamily="49" charset="0"/>
                <a:cs typeface="Courier New" panose="02070309020205020404" pitchFamily="49" charset="0"/>
              </a:rPr>
              <a:t> print’{:.2f}’.format(a)</a:t>
            </a:r>
          </a:p>
          <a:p>
            <a:r>
              <a:rPr lang="en-US" dirty="0">
                <a:latin typeface="Courier New" panose="02070309020205020404" pitchFamily="49" charset="0"/>
                <a:cs typeface="Courier New" panose="02070309020205020404" pitchFamily="49" charset="0"/>
              </a:rPr>
              <a:t>print "I have" + 5 + "avocados”</a:t>
            </a:r>
          </a:p>
          <a:p>
            <a:r>
              <a:rPr lang="en-US" dirty="0">
                <a:latin typeface="Courier New" panose="02070309020205020404" pitchFamily="49" charset="0"/>
                <a:cs typeface="Courier New" panose="02070309020205020404" pitchFamily="49" charset="0"/>
              </a:rPr>
              <a:t>print -4 ** 2</a:t>
            </a:r>
          </a:p>
          <a:p>
            <a:r>
              <a:rPr lang="en-US" dirty="0">
                <a:latin typeface="Courier New" panose="02070309020205020404" pitchFamily="49" charset="0"/>
                <a:cs typeface="Courier New" panose="02070309020205020404" pitchFamily="49" charset="0"/>
              </a:rPr>
              <a:t>x = "4"</a:t>
            </a:r>
          </a:p>
          <a:p>
            <a:pPr marL="0" indent="0">
              <a:buNone/>
            </a:pPr>
            <a:r>
              <a:rPr lang="en-US" dirty="0">
                <a:latin typeface="Courier New" panose="02070309020205020404" pitchFamily="49" charset="0"/>
                <a:cs typeface="Courier New" panose="02070309020205020404" pitchFamily="49" charset="0"/>
              </a:rPr>
              <a:t>  print (x * 3)</a:t>
            </a:r>
          </a:p>
          <a:p>
            <a:r>
              <a:rPr lang="en-US" dirty="0">
                <a:latin typeface="Courier New" panose="02070309020205020404" pitchFamily="49" charset="0"/>
                <a:cs typeface="Courier New" panose="02070309020205020404" pitchFamily="49" charset="0"/>
              </a:rPr>
              <a:t>x = 25</a:t>
            </a:r>
          </a:p>
          <a:p>
            <a:pPr marL="0" indent="0">
              <a:buNone/>
            </a:pPr>
            <a:r>
              <a:rPr lang="en-US" dirty="0">
                <a:latin typeface="Courier New" panose="02070309020205020404" pitchFamily="49" charset="0"/>
                <a:cs typeface="Courier New" panose="02070309020205020404" pitchFamily="49" charset="0"/>
              </a:rPr>
              <a:t> print x ** 0.5</a:t>
            </a:r>
          </a:p>
          <a:p>
            <a:r>
              <a:rPr lang="en-US" dirty="0">
                <a:latin typeface="Courier New" panose="02070309020205020404" pitchFamily="49" charset="0"/>
                <a:cs typeface="Courier New" panose="02070309020205020404" pitchFamily="49" charset="0"/>
              </a:rPr>
              <a:t>age = "26"</a:t>
            </a:r>
          </a:p>
          <a:p>
            <a:pPr marL="400050" lvl="1" indent="0">
              <a:buNone/>
            </a:pPr>
            <a:r>
              <a:rPr lang="en-US" dirty="0">
                <a:latin typeface="Courier New" panose="02070309020205020404" pitchFamily="49" charset="0"/>
                <a:cs typeface="Courier New" panose="02070309020205020404" pitchFamily="49" charset="0"/>
              </a:rPr>
              <a:t>name = "Raju"</a:t>
            </a:r>
          </a:p>
          <a:p>
            <a:pPr marL="400050" lvl="1" indent="0">
              <a:buNone/>
            </a:pPr>
            <a:r>
              <a:rPr lang="en-US" dirty="0">
                <a:latin typeface="Courier New" panose="02070309020205020404" pitchFamily="49" charset="0"/>
                <a:cs typeface="Courier New" panose="02070309020205020404" pitchFamily="49" charset="0"/>
              </a:rPr>
              <a:t>introduction = "Hello, my name is " , name , " and I am " , age , " years old."</a:t>
            </a:r>
          </a:p>
          <a:p>
            <a:pPr marL="400050" lvl="1" indent="0">
              <a:buNone/>
            </a:pPr>
            <a:r>
              <a:rPr lang="en-US" dirty="0">
                <a:latin typeface="Courier New" panose="02070309020205020404" pitchFamily="49" charset="0"/>
                <a:cs typeface="Courier New" panose="02070309020205020404" pitchFamily="49" charset="0"/>
              </a:rPr>
              <a:t>print introduction</a:t>
            </a:r>
          </a:p>
          <a:p>
            <a:endParaRPr lang="en-US" dirty="0"/>
          </a:p>
        </p:txBody>
      </p:sp>
      <p:sp>
        <p:nvSpPr>
          <p:cNvPr id="4" name="Slide Number Placeholder 3">
            <a:extLst>
              <a:ext uri="{FF2B5EF4-FFF2-40B4-BE49-F238E27FC236}">
                <a16:creationId xmlns:a16="http://schemas.microsoft.com/office/drawing/2014/main" id="{116EB4AA-870F-7E49-A08E-545431A98010}"/>
              </a:ext>
            </a:extLst>
          </p:cNvPr>
          <p:cNvSpPr>
            <a:spLocks noGrp="1"/>
          </p:cNvSpPr>
          <p:nvPr>
            <p:ph type="sldNum" sz="quarter" idx="12"/>
          </p:nvPr>
        </p:nvSpPr>
        <p:spPr/>
        <p:txBody>
          <a:bodyPr/>
          <a:lstStyle/>
          <a:p>
            <a:fld id="{1F9F0B16-AAA5-4790-BCBA-E678911F1380}" type="slidenum">
              <a:rPr lang="en-US" smtClean="0"/>
              <a:t>2</a:t>
            </a:fld>
            <a:endParaRPr lang="en-US"/>
          </a:p>
        </p:txBody>
      </p:sp>
      <p:sp>
        <p:nvSpPr>
          <p:cNvPr id="5" name="TextBox 4">
            <a:extLst>
              <a:ext uri="{FF2B5EF4-FFF2-40B4-BE49-F238E27FC236}">
                <a16:creationId xmlns:a16="http://schemas.microsoft.com/office/drawing/2014/main" id="{451C4A10-E5E9-8E45-B3BE-F985FEFB0C7C}"/>
              </a:ext>
            </a:extLst>
          </p:cNvPr>
          <p:cNvSpPr txBox="1"/>
          <p:nvPr/>
        </p:nvSpPr>
        <p:spPr>
          <a:xfrm>
            <a:off x="2503400" y="5847060"/>
            <a:ext cx="4624343" cy="923330"/>
          </a:xfrm>
          <a:prstGeom prst="rect">
            <a:avLst/>
          </a:prstGeom>
          <a:noFill/>
        </p:spPr>
        <p:txBody>
          <a:bodyPr wrap="none" rtlCol="0">
            <a:spAutoFit/>
          </a:bodyPr>
          <a:lstStyle/>
          <a:p>
            <a:pPr algn="ctr"/>
            <a:r>
              <a:rPr lang="en-US" b="1" dirty="0"/>
              <a:t>Please look out how to submit </a:t>
            </a:r>
            <a:r>
              <a:rPr lang="en-US" b="1" dirty="0" err="1"/>
              <a:t>hwk</a:t>
            </a:r>
            <a:r>
              <a:rPr lang="en-US" b="1" dirty="0"/>
              <a:t> files post.  </a:t>
            </a:r>
          </a:p>
          <a:p>
            <a:pPr algn="ctr"/>
            <a:r>
              <a:rPr lang="en-US" b="1" dirty="0"/>
              <a:t>Class assignment = </a:t>
            </a:r>
            <a:r>
              <a:rPr lang="en-US" b="1" dirty="0" err="1"/>
              <a:t>hwk</a:t>
            </a:r>
            <a:r>
              <a:rPr lang="en-US" b="1" dirty="0"/>
              <a:t> </a:t>
            </a:r>
          </a:p>
          <a:p>
            <a:pPr algn="ctr"/>
            <a:r>
              <a:rPr lang="en-US" b="1" dirty="0"/>
              <a:t>Sorry for the confusion!</a:t>
            </a:r>
          </a:p>
        </p:txBody>
      </p:sp>
    </p:spTree>
    <p:extLst>
      <p:ext uri="{BB962C8B-B14F-4D97-AF65-F5344CB8AC3E}">
        <p14:creationId xmlns:p14="http://schemas.microsoft.com/office/powerpoint/2010/main" val="410779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4</a:t>
            </a:r>
          </a:p>
        </p:txBody>
      </p:sp>
      <p:sp>
        <p:nvSpPr>
          <p:cNvPr id="244" name="Shape 244"/>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1800" dirty="0">
                <a:latin typeface="Courier New"/>
                <a:ea typeface="Courier New"/>
                <a:cs typeface="Courier New"/>
                <a:sym typeface="Courier New"/>
              </a:rPr>
              <a:t>morning = True</a:t>
            </a:r>
          </a:p>
          <a:p>
            <a:pPr marL="457200" lvl="0" indent="0" rtl="0">
              <a:buNone/>
            </a:pPr>
            <a:r>
              <a:rPr lang="en" sz="1800" dirty="0">
                <a:latin typeface="Courier New"/>
                <a:ea typeface="Courier New"/>
                <a:cs typeface="Courier New"/>
                <a:sym typeface="Courier New"/>
              </a:rPr>
              <a:t>if morning:</a:t>
            </a:r>
          </a:p>
          <a:p>
            <a:pPr marL="457200" lvl="0" indent="0" rtl="0">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"Good morning!”</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None/>
            </a:pPr>
            <a:r>
              <a:rPr lang="en" sz="1800" dirty="0">
                <a:latin typeface="Courier New"/>
                <a:ea typeface="Courier New"/>
                <a:cs typeface="Courier New"/>
                <a:sym typeface="Courier New"/>
              </a:rPr>
              <a:t>else:</a:t>
            </a:r>
          </a:p>
          <a:p>
            <a:pPr marL="457200" lvl="0" indent="0" rtl="0">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"Hello!”</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US" sz="1800" dirty="0">
                <a:latin typeface="Courier New"/>
                <a:ea typeface="Courier New"/>
                <a:cs typeface="Courier New"/>
                <a:sym typeface="Courier New"/>
              </a:rPr>
              <a:t>p</a:t>
            </a:r>
            <a:r>
              <a:rPr lang="en" sz="1800" dirty="0" err="1">
                <a:latin typeface="Courier New"/>
                <a:ea typeface="Courier New"/>
                <a:cs typeface="Courier New"/>
                <a:sym typeface="Courier New"/>
              </a:rPr>
              <a:t>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"How are you?”</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20</a:t>
            </a:fld>
            <a:endParaRPr lang="en-US"/>
          </a:p>
        </p:txBody>
      </p:sp>
    </p:spTree>
    <p:extLst>
      <p:ext uri="{BB962C8B-B14F-4D97-AF65-F5344CB8AC3E}">
        <p14:creationId xmlns:p14="http://schemas.microsoft.com/office/powerpoint/2010/main" val="2202579394"/>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4</a:t>
            </a:r>
          </a:p>
        </p:txBody>
      </p:sp>
      <p:sp>
        <p:nvSpPr>
          <p:cNvPr id="250" name="Shape 250"/>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morning = True</a:t>
            </a:r>
          </a:p>
          <a:p>
            <a:pPr marL="457200" lvl="0" indent="0" rtl="0">
              <a:buClr>
                <a:srgbClr val="000000"/>
              </a:buClr>
              <a:buSzPct val="61111"/>
              <a:buFont typeface="Arial"/>
              <a:buNone/>
            </a:pPr>
            <a:r>
              <a:rPr lang="en" sz="1800" dirty="0">
                <a:latin typeface="Courier New"/>
                <a:ea typeface="Courier New"/>
                <a:cs typeface="Courier New"/>
                <a:sym typeface="Courier New"/>
              </a:rPr>
              <a:t>if morning:</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print "Good morning!”</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print "Hello!”</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"How are you?”</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rtl="0">
              <a:buClr>
                <a:srgbClr val="000000"/>
              </a:buClr>
              <a:buSzPct val="61111"/>
              <a:buFont typeface="Arial"/>
              <a:buNone/>
            </a:pPr>
            <a:r>
              <a:rPr lang="en" sz="1800" dirty="0">
                <a:latin typeface="Courier New"/>
                <a:ea typeface="Courier New"/>
                <a:cs typeface="Courier New"/>
                <a:sym typeface="Courier New"/>
              </a:rPr>
              <a:t>Good morning!</a:t>
            </a:r>
          </a:p>
          <a:p>
            <a:pPr marL="457200" lvl="0" indent="0">
              <a:buClr>
                <a:srgbClr val="000000"/>
              </a:buClr>
              <a:buSzPct val="61111"/>
              <a:buFont typeface="Arial"/>
              <a:buNone/>
            </a:pPr>
            <a:r>
              <a:rPr lang="en" sz="1800" dirty="0">
                <a:latin typeface="Courier New"/>
                <a:ea typeface="Courier New"/>
                <a:cs typeface="Courier New"/>
                <a:sym typeface="Courier New"/>
              </a:rPr>
              <a:t>How are you?</a:t>
            </a:r>
          </a:p>
        </p:txBody>
      </p:sp>
      <p:sp>
        <p:nvSpPr>
          <p:cNvPr id="2" name="Slide Number Placeholder 1"/>
          <p:cNvSpPr>
            <a:spLocks noGrp="1"/>
          </p:cNvSpPr>
          <p:nvPr>
            <p:ph type="sldNum" sz="quarter" idx="12"/>
          </p:nvPr>
        </p:nvSpPr>
        <p:spPr/>
        <p:txBody>
          <a:bodyPr/>
          <a:lstStyle/>
          <a:p>
            <a:fld id="{1F9F0B16-AAA5-4790-BCBA-E678911F1380}" type="slidenum">
              <a:rPr lang="en-US" smtClean="0"/>
              <a:t>21</a:t>
            </a:fld>
            <a:endParaRPr lang="en-US"/>
          </a:p>
        </p:txBody>
      </p:sp>
    </p:spTree>
    <p:extLst>
      <p:ext uri="{BB962C8B-B14F-4D97-AF65-F5344CB8AC3E}">
        <p14:creationId xmlns:p14="http://schemas.microsoft.com/office/powerpoint/2010/main" val="2102039022"/>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5</a:t>
            </a:r>
          </a:p>
        </p:txBody>
      </p:sp>
      <p:sp>
        <p:nvSpPr>
          <p:cNvPr id="269" name="Shape 26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1800" dirty="0">
                <a:latin typeface="Courier New"/>
                <a:ea typeface="Courier New"/>
                <a:cs typeface="Courier New"/>
                <a:sym typeface="Courier New"/>
              </a:rPr>
              <a:t>a = True</a:t>
            </a:r>
          </a:p>
          <a:p>
            <a:pPr marL="457200" lvl="0" indent="0" rtl="0">
              <a:buNone/>
            </a:pPr>
            <a:r>
              <a:rPr lang="en" sz="1800" dirty="0">
                <a:latin typeface="Courier New"/>
                <a:ea typeface="Courier New"/>
                <a:cs typeface="Courier New"/>
                <a:sym typeface="Courier New"/>
              </a:rPr>
              <a:t>b = False</a:t>
            </a:r>
          </a:p>
          <a:p>
            <a:pPr marL="457200" lvl="0" indent="0" rtl="0">
              <a:buNone/>
            </a:pPr>
            <a:r>
              <a:rPr lang="en" sz="1800" dirty="0">
                <a:latin typeface="Courier New"/>
                <a:ea typeface="Courier New"/>
                <a:cs typeface="Courier New"/>
                <a:sym typeface="Courier New"/>
              </a:rPr>
              <a:t>if a and b:</a:t>
            </a:r>
          </a:p>
          <a:p>
            <a:pPr marL="457200" lvl="0" indent="0" rtl="0">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22</a:t>
            </a:fld>
            <a:endParaRPr lang="en-US"/>
          </a:p>
        </p:txBody>
      </p:sp>
    </p:spTree>
    <p:extLst>
      <p:ext uri="{BB962C8B-B14F-4D97-AF65-F5344CB8AC3E}">
        <p14:creationId xmlns:p14="http://schemas.microsoft.com/office/powerpoint/2010/main" val="2503494406"/>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5</a:t>
            </a:r>
          </a:p>
        </p:txBody>
      </p:sp>
      <p:sp>
        <p:nvSpPr>
          <p:cNvPr id="275" name="Shape 27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a and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Banana</a:t>
            </a:r>
          </a:p>
        </p:txBody>
      </p:sp>
      <p:sp>
        <p:nvSpPr>
          <p:cNvPr id="2" name="Slide Number Placeholder 1"/>
          <p:cNvSpPr>
            <a:spLocks noGrp="1"/>
          </p:cNvSpPr>
          <p:nvPr>
            <p:ph type="sldNum" sz="quarter" idx="12"/>
          </p:nvPr>
        </p:nvSpPr>
        <p:spPr/>
        <p:txBody>
          <a:bodyPr/>
          <a:lstStyle/>
          <a:p>
            <a:fld id="{1F9F0B16-AAA5-4790-BCBA-E678911F1380}" type="slidenum">
              <a:rPr lang="en-US" smtClean="0"/>
              <a:t>23</a:t>
            </a:fld>
            <a:endParaRPr lang="en-US"/>
          </a:p>
        </p:txBody>
      </p:sp>
    </p:spTree>
    <p:extLst>
      <p:ext uri="{BB962C8B-B14F-4D97-AF65-F5344CB8AC3E}">
        <p14:creationId xmlns:p14="http://schemas.microsoft.com/office/powerpoint/2010/main" val="1854290717"/>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6</a:t>
            </a:r>
          </a:p>
        </p:txBody>
      </p:sp>
      <p:sp>
        <p:nvSpPr>
          <p:cNvPr id="281" name="Shape 28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a and not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24</a:t>
            </a:fld>
            <a:endParaRPr lang="en-US"/>
          </a:p>
        </p:txBody>
      </p:sp>
    </p:spTree>
    <p:extLst>
      <p:ext uri="{BB962C8B-B14F-4D97-AF65-F5344CB8AC3E}">
        <p14:creationId xmlns:p14="http://schemas.microsoft.com/office/powerpoint/2010/main" val="597291654"/>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6</a:t>
            </a:r>
          </a:p>
        </p:txBody>
      </p:sp>
      <p:sp>
        <p:nvSpPr>
          <p:cNvPr id="287" name="Shape 28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a and not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Apple</a:t>
            </a:r>
          </a:p>
        </p:txBody>
      </p:sp>
      <p:sp>
        <p:nvSpPr>
          <p:cNvPr id="2" name="Slide Number Placeholder 1"/>
          <p:cNvSpPr>
            <a:spLocks noGrp="1"/>
          </p:cNvSpPr>
          <p:nvPr>
            <p:ph type="sldNum" sz="quarter" idx="12"/>
          </p:nvPr>
        </p:nvSpPr>
        <p:spPr/>
        <p:txBody>
          <a:bodyPr/>
          <a:lstStyle/>
          <a:p>
            <a:fld id="{1F9F0B16-AAA5-4790-BCBA-E678911F1380}" type="slidenum">
              <a:rPr lang="en-US" smtClean="0"/>
              <a:t>25</a:t>
            </a:fld>
            <a:endParaRPr lang="en-US"/>
          </a:p>
        </p:txBody>
      </p:sp>
    </p:spTree>
    <p:extLst>
      <p:ext uri="{BB962C8B-B14F-4D97-AF65-F5344CB8AC3E}">
        <p14:creationId xmlns:p14="http://schemas.microsoft.com/office/powerpoint/2010/main" val="1358935035"/>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7</a:t>
            </a:r>
          </a:p>
        </p:txBody>
      </p:sp>
      <p:sp>
        <p:nvSpPr>
          <p:cNvPr id="281" name="Shape 28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not a and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26</a:t>
            </a:fld>
            <a:endParaRPr lang="en-US"/>
          </a:p>
        </p:txBody>
      </p:sp>
    </p:spTree>
    <p:extLst>
      <p:ext uri="{BB962C8B-B14F-4D97-AF65-F5344CB8AC3E}">
        <p14:creationId xmlns:p14="http://schemas.microsoft.com/office/powerpoint/2010/main" val="343336614"/>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7</a:t>
            </a:r>
          </a:p>
        </p:txBody>
      </p:sp>
      <p:sp>
        <p:nvSpPr>
          <p:cNvPr id="287" name="Shape 28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not a and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Banana</a:t>
            </a:r>
          </a:p>
        </p:txBody>
      </p:sp>
      <p:sp>
        <p:nvSpPr>
          <p:cNvPr id="2" name="Slide Number Placeholder 1"/>
          <p:cNvSpPr>
            <a:spLocks noGrp="1"/>
          </p:cNvSpPr>
          <p:nvPr>
            <p:ph type="sldNum" sz="quarter" idx="12"/>
          </p:nvPr>
        </p:nvSpPr>
        <p:spPr/>
        <p:txBody>
          <a:bodyPr/>
          <a:lstStyle/>
          <a:p>
            <a:fld id="{1F9F0B16-AAA5-4790-BCBA-E678911F1380}" type="slidenum">
              <a:rPr lang="en-US" smtClean="0"/>
              <a:t>27</a:t>
            </a:fld>
            <a:endParaRPr lang="en-US"/>
          </a:p>
        </p:txBody>
      </p:sp>
    </p:spTree>
    <p:extLst>
      <p:ext uri="{BB962C8B-B14F-4D97-AF65-F5344CB8AC3E}">
        <p14:creationId xmlns:p14="http://schemas.microsoft.com/office/powerpoint/2010/main" val="3858775868"/>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8</a:t>
            </a:r>
          </a:p>
        </p:txBody>
      </p:sp>
      <p:sp>
        <p:nvSpPr>
          <p:cNvPr id="305" name="Shape 30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not (a and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28</a:t>
            </a:fld>
            <a:endParaRPr lang="en-US"/>
          </a:p>
        </p:txBody>
      </p:sp>
    </p:spTree>
    <p:extLst>
      <p:ext uri="{BB962C8B-B14F-4D97-AF65-F5344CB8AC3E}">
        <p14:creationId xmlns:p14="http://schemas.microsoft.com/office/powerpoint/2010/main" val="1012992581"/>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8</a:t>
            </a:r>
          </a:p>
        </p:txBody>
      </p:sp>
      <p:sp>
        <p:nvSpPr>
          <p:cNvPr id="311" name="Shape 31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not (a and b):</a:t>
            </a:r>
          </a:p>
          <a:p>
            <a:pPr marL="457200" lvl="0" indent="0" rtl="0">
              <a:buClr>
                <a:srgbClr val="000000"/>
              </a:buClr>
              <a:buSzPct val="61111"/>
              <a:buFont typeface="Arial"/>
              <a:buNone/>
            </a:pPr>
            <a:r>
              <a:rPr lang="en" sz="1800" dirty="0">
                <a:latin typeface="Courier New"/>
                <a:ea typeface="Courier New"/>
                <a:cs typeface="Courier New"/>
                <a:sym typeface="Courier New"/>
              </a:rPr>
              <a:t>	print "Apple"</a:t>
            </a: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 "Banana"</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Apple</a:t>
            </a:r>
          </a:p>
        </p:txBody>
      </p:sp>
      <p:sp>
        <p:nvSpPr>
          <p:cNvPr id="2" name="Slide Number Placeholder 1"/>
          <p:cNvSpPr>
            <a:spLocks noGrp="1"/>
          </p:cNvSpPr>
          <p:nvPr>
            <p:ph type="sldNum" sz="quarter" idx="12"/>
          </p:nvPr>
        </p:nvSpPr>
        <p:spPr/>
        <p:txBody>
          <a:bodyPr/>
          <a:lstStyle/>
          <a:p>
            <a:fld id="{1F9F0B16-AAA5-4790-BCBA-E678911F1380}" type="slidenum">
              <a:rPr lang="en-US" smtClean="0"/>
              <a:t>29</a:t>
            </a:fld>
            <a:endParaRPr lang="en-US"/>
          </a:p>
        </p:txBody>
      </p:sp>
    </p:spTree>
    <p:extLst>
      <p:ext uri="{BB962C8B-B14F-4D97-AF65-F5344CB8AC3E}">
        <p14:creationId xmlns:p14="http://schemas.microsoft.com/office/powerpoint/2010/main" val="3352743647"/>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581400"/>
            <a:ext cx="7772400" cy="1470025"/>
          </a:xfrm>
        </p:spPr>
        <p:txBody>
          <a:bodyPr>
            <a:normAutofit fontScale="90000"/>
          </a:bodyPr>
          <a:lstStyle/>
          <a:p>
            <a:r>
              <a:rPr lang="en-US" dirty="0">
                <a:latin typeface="Calibri Light" panose="020F0302020204030204" pitchFamily="34" charset="0"/>
              </a:rPr>
              <a:t>Writing code that makes decisions:</a:t>
            </a:r>
            <a:br>
              <a:rPr lang="en-US" dirty="0">
                <a:latin typeface="Calibri Light" panose="020F0302020204030204" pitchFamily="34" charset="0"/>
              </a:rPr>
            </a:br>
            <a:r>
              <a:rPr lang="en-US" dirty="0">
                <a:latin typeface="Calibri Light" panose="020F0302020204030204" pitchFamily="34" charset="0"/>
              </a:rPr>
              <a:t>if/else statements</a:t>
            </a:r>
          </a:p>
        </p:txBody>
      </p:sp>
      <p:sp>
        <p:nvSpPr>
          <p:cNvPr id="3" name="Subtitle 2"/>
          <p:cNvSpPr>
            <a:spLocks noGrp="1"/>
          </p:cNvSpPr>
          <p:nvPr>
            <p:ph type="subTitle" idx="1"/>
          </p:nvPr>
        </p:nvSpPr>
        <p:spPr>
          <a:xfrm>
            <a:off x="1371600" y="5181600"/>
            <a:ext cx="6400800" cy="1066800"/>
          </a:xfrm>
        </p:spPr>
        <p:txBody>
          <a:bodyPr>
            <a:normAutofit/>
          </a:bodyPr>
          <a:lstStyle/>
          <a:p>
            <a:r>
              <a:rPr lang="en-US" sz="2800" dirty="0"/>
              <a:t>Lesson 2 – 7/25/18</a:t>
            </a:r>
          </a:p>
          <a:p>
            <a:endParaRPr lang="en-US" sz="2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78" y="685800"/>
            <a:ext cx="2477444" cy="2717504"/>
          </a:xfrm>
          <a:prstGeom prst="rect">
            <a:avLst/>
          </a:prstGeom>
        </p:spPr>
      </p:pic>
      <p:sp>
        <p:nvSpPr>
          <p:cNvPr id="4" name="Rectangle 3">
            <a:extLst>
              <a:ext uri="{FF2B5EF4-FFF2-40B4-BE49-F238E27FC236}">
                <a16:creationId xmlns:a16="http://schemas.microsoft.com/office/drawing/2014/main" id="{D303691C-7C8D-4C4D-8085-598073FDE0EF}"/>
              </a:ext>
            </a:extLst>
          </p:cNvPr>
          <p:cNvSpPr/>
          <p:nvPr/>
        </p:nvSpPr>
        <p:spPr>
          <a:xfrm>
            <a:off x="2698795" y="6199909"/>
            <a:ext cx="3746410" cy="369332"/>
          </a:xfrm>
          <a:prstGeom prst="rect">
            <a:avLst/>
          </a:prstGeom>
        </p:spPr>
        <p:txBody>
          <a:bodyPr wrap="none">
            <a:spAutoFit/>
          </a:bodyPr>
          <a:lstStyle/>
          <a:p>
            <a:r>
              <a:rPr lang="en-US" dirty="0"/>
              <a:t>Slides created by: Dr. Sarah Middleton</a:t>
            </a:r>
          </a:p>
        </p:txBody>
      </p:sp>
    </p:spTree>
    <p:extLst>
      <p:ext uri="{BB962C8B-B14F-4D97-AF65-F5344CB8AC3E}">
        <p14:creationId xmlns:p14="http://schemas.microsoft.com/office/powerpoint/2010/main" val="340688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9</a:t>
            </a:r>
          </a:p>
        </p:txBody>
      </p:sp>
      <p:sp>
        <p:nvSpPr>
          <p:cNvPr id="293" name="Shape 293"/>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a or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30</a:t>
            </a:fld>
            <a:endParaRPr lang="en-US"/>
          </a:p>
        </p:txBody>
      </p:sp>
    </p:spTree>
    <p:extLst>
      <p:ext uri="{BB962C8B-B14F-4D97-AF65-F5344CB8AC3E}">
        <p14:creationId xmlns:p14="http://schemas.microsoft.com/office/powerpoint/2010/main" val="1187030296"/>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9</a:t>
            </a:r>
          </a:p>
        </p:txBody>
      </p:sp>
      <p:sp>
        <p:nvSpPr>
          <p:cNvPr id="299" name="Shape 29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a or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Apple</a:t>
            </a:r>
          </a:p>
        </p:txBody>
      </p:sp>
      <p:sp>
        <p:nvSpPr>
          <p:cNvPr id="2" name="Slide Number Placeholder 1"/>
          <p:cNvSpPr>
            <a:spLocks noGrp="1"/>
          </p:cNvSpPr>
          <p:nvPr>
            <p:ph type="sldNum" sz="quarter" idx="12"/>
          </p:nvPr>
        </p:nvSpPr>
        <p:spPr/>
        <p:txBody>
          <a:bodyPr/>
          <a:lstStyle/>
          <a:p>
            <a:fld id="{1F9F0B16-AAA5-4790-BCBA-E678911F1380}" type="slidenum">
              <a:rPr lang="en-US" smtClean="0"/>
              <a:t>31</a:t>
            </a:fld>
            <a:endParaRPr lang="en-US"/>
          </a:p>
        </p:txBody>
      </p:sp>
    </p:spTree>
    <p:extLst>
      <p:ext uri="{BB962C8B-B14F-4D97-AF65-F5344CB8AC3E}">
        <p14:creationId xmlns:p14="http://schemas.microsoft.com/office/powerpoint/2010/main" val="3354072869"/>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Question 10</a:t>
            </a:r>
          </a:p>
        </p:txBody>
      </p:sp>
      <p:sp>
        <p:nvSpPr>
          <p:cNvPr id="317" name="Shape 31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not (a or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32</a:t>
            </a:fld>
            <a:endParaRPr lang="en-US"/>
          </a:p>
        </p:txBody>
      </p:sp>
    </p:spTree>
    <p:extLst>
      <p:ext uri="{BB962C8B-B14F-4D97-AF65-F5344CB8AC3E}">
        <p14:creationId xmlns:p14="http://schemas.microsoft.com/office/powerpoint/2010/main" val="484211727"/>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dirty="0"/>
              <a:t>Question 10</a:t>
            </a:r>
          </a:p>
        </p:txBody>
      </p:sp>
      <p:sp>
        <p:nvSpPr>
          <p:cNvPr id="323" name="Shape 323"/>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True</a:t>
            </a:r>
          </a:p>
          <a:p>
            <a:pPr marL="457200" lvl="0" indent="0" rtl="0">
              <a:buClr>
                <a:srgbClr val="000000"/>
              </a:buClr>
              <a:buSzPct val="61111"/>
              <a:buFont typeface="Arial"/>
              <a:buNone/>
            </a:pPr>
            <a:r>
              <a:rPr lang="en" sz="1800" dirty="0">
                <a:latin typeface="Courier New"/>
                <a:ea typeface="Courier New"/>
                <a:cs typeface="Courier New"/>
                <a:sym typeface="Courier New"/>
              </a:rPr>
              <a:t>b = False</a:t>
            </a:r>
          </a:p>
          <a:p>
            <a:pPr marL="457200" lvl="0" indent="0" rtl="0">
              <a:buClr>
                <a:srgbClr val="000000"/>
              </a:buClr>
              <a:buSzPct val="61111"/>
              <a:buFont typeface="Arial"/>
              <a:buNone/>
            </a:pPr>
            <a:r>
              <a:rPr lang="en" sz="1800" dirty="0">
                <a:latin typeface="Courier New"/>
                <a:ea typeface="Courier New"/>
                <a:cs typeface="Courier New"/>
                <a:sym typeface="Courier New"/>
              </a:rPr>
              <a:t>if not (a or b):</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"Apple”</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a:t>
            </a:r>
            <a:r>
              <a:rPr lang="en-US" sz="1800" dirty="0">
                <a:latin typeface="Courier New"/>
                <a:ea typeface="Courier New"/>
                <a:cs typeface="Courier New"/>
                <a:sym typeface="Courier New"/>
              </a:rPr>
              <a:t>(</a:t>
            </a:r>
            <a:r>
              <a:rPr lang="en" sz="1800" dirty="0">
                <a:latin typeface="Courier New"/>
                <a:ea typeface="Courier New"/>
                <a:cs typeface="Courier New"/>
                <a:sym typeface="Courier New"/>
              </a:rPr>
              <a:t>"Banana”</a:t>
            </a:r>
            <a:r>
              <a:rPr lang="en-US" sz="1800" dirty="0">
                <a:latin typeface="Courier New"/>
                <a:ea typeface="Courier New"/>
                <a:cs typeface="Courier New"/>
                <a:sym typeface="Courier New"/>
              </a:rPr>
              <a:t>)</a:t>
            </a:r>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Banana</a:t>
            </a:r>
          </a:p>
        </p:txBody>
      </p:sp>
      <p:sp>
        <p:nvSpPr>
          <p:cNvPr id="2" name="Slide Number Placeholder 1"/>
          <p:cNvSpPr>
            <a:spLocks noGrp="1"/>
          </p:cNvSpPr>
          <p:nvPr>
            <p:ph type="sldNum" sz="quarter" idx="12"/>
          </p:nvPr>
        </p:nvSpPr>
        <p:spPr/>
        <p:txBody>
          <a:bodyPr/>
          <a:lstStyle/>
          <a:p>
            <a:fld id="{1F9F0B16-AAA5-4790-BCBA-E678911F1380}" type="slidenum">
              <a:rPr lang="en-US" smtClean="0"/>
              <a:t>33</a:t>
            </a:fld>
            <a:endParaRPr lang="en-US"/>
          </a:p>
        </p:txBody>
      </p:sp>
    </p:spTree>
    <p:extLst>
      <p:ext uri="{BB962C8B-B14F-4D97-AF65-F5344CB8AC3E}">
        <p14:creationId xmlns:p14="http://schemas.microsoft.com/office/powerpoint/2010/main" val="2650181011"/>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11</a:t>
            </a:r>
          </a:p>
        </p:txBody>
      </p:sp>
      <p:sp>
        <p:nvSpPr>
          <p:cNvPr id="329" name="Shape 32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marR="0" lvl="0" indent="0" algn="l" rtl="0">
              <a:lnSpc>
                <a:spcPct val="100000"/>
              </a:lnSpc>
              <a:spcBef>
                <a:spcPts val="600"/>
              </a:spcBef>
              <a:spcAft>
                <a:spcPts val="0"/>
              </a:spcAft>
              <a:buClr>
                <a:srgbClr val="000000"/>
              </a:buClr>
              <a:buSzPct val="61111"/>
              <a:buFont typeface="Arial"/>
              <a:buNone/>
            </a:pPr>
            <a:r>
              <a:rPr lang="en" sz="1800" dirty="0">
                <a:latin typeface="Courier New"/>
                <a:ea typeface="Courier New"/>
                <a:cs typeface="Courier New"/>
                <a:sym typeface="Courier New"/>
              </a:rPr>
              <a:t>a = 5</a:t>
            </a:r>
          </a:p>
          <a:p>
            <a:pPr marL="457200" lvl="0" indent="0" rtl="0">
              <a:buNone/>
            </a:pPr>
            <a:r>
              <a:rPr lang="en" sz="1800" dirty="0">
                <a:latin typeface="Courier New"/>
                <a:ea typeface="Courier New"/>
                <a:cs typeface="Courier New"/>
                <a:sym typeface="Courier New"/>
              </a:rPr>
              <a:t>b = 10</a:t>
            </a:r>
          </a:p>
          <a:p>
            <a:pPr marL="457200" lvl="0" indent="0" rtl="0">
              <a:buClr>
                <a:srgbClr val="000000"/>
              </a:buClr>
              <a:buSzPct val="61111"/>
              <a:buFont typeface="Arial"/>
              <a:buNone/>
            </a:pPr>
            <a:r>
              <a:rPr lang="en" sz="1800" dirty="0">
                <a:latin typeface="Courier New"/>
                <a:ea typeface="Courier New"/>
                <a:cs typeface="Courier New"/>
                <a:sym typeface="Courier New"/>
              </a:rPr>
              <a:t>if (a == 5) and (b &gt; 0):</a:t>
            </a:r>
          </a:p>
          <a:p>
            <a:pPr marL="457200" lvl="0" indent="0" rtl="0">
              <a:buClr>
                <a:srgbClr val="000000"/>
              </a:buClr>
              <a:buSzPct val="61111"/>
              <a:buFont typeface="Arial"/>
              <a:buNone/>
            </a:pPr>
            <a:r>
              <a:rPr lang="en" sz="1800" dirty="0">
                <a:latin typeface="Courier New"/>
                <a:ea typeface="Courier New"/>
                <a:cs typeface="Courier New"/>
                <a:sym typeface="Courier New"/>
              </a:rPr>
              <a:t>	print "Apple"</a:t>
            </a: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 "Banana"</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34</a:t>
            </a:fld>
            <a:endParaRPr lang="en-US"/>
          </a:p>
        </p:txBody>
      </p:sp>
    </p:spTree>
    <p:extLst>
      <p:ext uri="{BB962C8B-B14F-4D97-AF65-F5344CB8AC3E}">
        <p14:creationId xmlns:p14="http://schemas.microsoft.com/office/powerpoint/2010/main" val="2462633831"/>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11</a:t>
            </a:r>
          </a:p>
        </p:txBody>
      </p:sp>
      <p:sp>
        <p:nvSpPr>
          <p:cNvPr id="335" name="Shape 33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5</a:t>
            </a:r>
          </a:p>
          <a:p>
            <a:pPr marL="457200" lvl="0" indent="0" rtl="0">
              <a:buClr>
                <a:srgbClr val="000000"/>
              </a:buClr>
              <a:buSzPct val="61111"/>
              <a:buFont typeface="Arial"/>
              <a:buNone/>
            </a:pPr>
            <a:r>
              <a:rPr lang="en" sz="1800" dirty="0">
                <a:latin typeface="Courier New"/>
                <a:ea typeface="Courier New"/>
                <a:cs typeface="Courier New"/>
                <a:sym typeface="Courier New"/>
              </a:rPr>
              <a:t>b = 10</a:t>
            </a:r>
          </a:p>
          <a:p>
            <a:pPr marL="457200" lvl="0" indent="0" rtl="0">
              <a:buClr>
                <a:srgbClr val="000000"/>
              </a:buClr>
              <a:buSzPct val="61111"/>
              <a:buFont typeface="Arial"/>
              <a:buNone/>
            </a:pPr>
            <a:r>
              <a:rPr lang="en" sz="1800" dirty="0">
                <a:latin typeface="Courier New"/>
                <a:ea typeface="Courier New"/>
                <a:cs typeface="Courier New"/>
                <a:sym typeface="Courier New"/>
              </a:rPr>
              <a:t>if (a == 5) and (b &gt; 0):</a:t>
            </a:r>
          </a:p>
          <a:p>
            <a:pPr marL="457200" lvl="0" indent="0" rtl="0">
              <a:buClr>
                <a:srgbClr val="000000"/>
              </a:buClr>
              <a:buSzPct val="61111"/>
              <a:buFont typeface="Arial"/>
              <a:buNone/>
            </a:pPr>
            <a:r>
              <a:rPr lang="en" sz="1800" dirty="0">
                <a:latin typeface="Courier New"/>
                <a:ea typeface="Courier New"/>
                <a:cs typeface="Courier New"/>
                <a:sym typeface="Courier New"/>
              </a:rPr>
              <a:t>	print "Apple"</a:t>
            </a: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 "Banana"</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Apple</a:t>
            </a:r>
          </a:p>
        </p:txBody>
      </p:sp>
      <p:sp>
        <p:nvSpPr>
          <p:cNvPr id="2" name="Slide Number Placeholder 1"/>
          <p:cNvSpPr>
            <a:spLocks noGrp="1"/>
          </p:cNvSpPr>
          <p:nvPr>
            <p:ph type="sldNum" sz="quarter" idx="12"/>
          </p:nvPr>
        </p:nvSpPr>
        <p:spPr/>
        <p:txBody>
          <a:bodyPr/>
          <a:lstStyle/>
          <a:p>
            <a:fld id="{1F9F0B16-AAA5-4790-BCBA-E678911F1380}" type="slidenum">
              <a:rPr lang="en-US" smtClean="0"/>
              <a:t>35</a:t>
            </a:fld>
            <a:endParaRPr lang="en-US"/>
          </a:p>
        </p:txBody>
      </p:sp>
    </p:spTree>
    <p:extLst>
      <p:ext uri="{BB962C8B-B14F-4D97-AF65-F5344CB8AC3E}">
        <p14:creationId xmlns:p14="http://schemas.microsoft.com/office/powerpoint/2010/main" val="572997971"/>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12</a:t>
            </a:r>
          </a:p>
        </p:txBody>
      </p:sp>
      <p:sp>
        <p:nvSpPr>
          <p:cNvPr id="341" name="Shape 34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5</a:t>
            </a:r>
          </a:p>
          <a:p>
            <a:pPr marL="457200" lvl="0" indent="0" rtl="0">
              <a:buClr>
                <a:srgbClr val="000000"/>
              </a:buClr>
              <a:buSzPct val="61111"/>
              <a:buFont typeface="Arial"/>
              <a:buNone/>
            </a:pPr>
            <a:r>
              <a:rPr lang="en" sz="1800" dirty="0">
                <a:latin typeface="Courier New"/>
                <a:ea typeface="Courier New"/>
                <a:cs typeface="Courier New"/>
                <a:sym typeface="Courier New"/>
              </a:rPr>
              <a:t>b = 10</a:t>
            </a:r>
          </a:p>
          <a:p>
            <a:pPr marL="457200" lvl="0" indent="0" rtl="0">
              <a:buClr>
                <a:srgbClr val="000000"/>
              </a:buClr>
              <a:buSzPct val="61111"/>
              <a:buFont typeface="Arial"/>
              <a:buNone/>
            </a:pPr>
            <a:r>
              <a:rPr lang="en" sz="1800" dirty="0">
                <a:latin typeface="Courier New"/>
                <a:ea typeface="Courier New"/>
                <a:cs typeface="Courier New"/>
                <a:sym typeface="Courier New"/>
              </a:rPr>
              <a:t>if ((a == 1) and (b &gt; 0)) or (b == (2 * a)):</a:t>
            </a:r>
          </a:p>
          <a:p>
            <a:pPr marL="457200" lvl="0" indent="0" rtl="0">
              <a:buClr>
                <a:srgbClr val="000000"/>
              </a:buClr>
              <a:buSzPct val="61111"/>
              <a:buFont typeface="Arial"/>
              <a:buNone/>
            </a:pPr>
            <a:r>
              <a:rPr lang="en" sz="1800" dirty="0">
                <a:latin typeface="Courier New"/>
                <a:ea typeface="Courier New"/>
                <a:cs typeface="Courier New"/>
                <a:sym typeface="Courier New"/>
              </a:rPr>
              <a:t>	print "Apple"</a:t>
            </a: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 "Banana"</a:t>
            </a: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36</a:t>
            </a:fld>
            <a:endParaRPr lang="en-US"/>
          </a:p>
        </p:txBody>
      </p:sp>
    </p:spTree>
    <p:extLst>
      <p:ext uri="{BB962C8B-B14F-4D97-AF65-F5344CB8AC3E}">
        <p14:creationId xmlns:p14="http://schemas.microsoft.com/office/powerpoint/2010/main" val="3169411739"/>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pPr>
            <a:r>
              <a:rPr lang="en" dirty="0"/>
              <a:t>Question 12</a:t>
            </a:r>
          </a:p>
        </p:txBody>
      </p:sp>
      <p:sp>
        <p:nvSpPr>
          <p:cNvPr id="347" name="Shape 34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800" dirty="0">
                <a:latin typeface="Courier New"/>
                <a:ea typeface="Courier New"/>
                <a:cs typeface="Courier New"/>
                <a:sym typeface="Courier New"/>
              </a:rPr>
              <a:t>a = 5</a:t>
            </a:r>
          </a:p>
          <a:p>
            <a:pPr marL="457200" lvl="0" indent="0" rtl="0">
              <a:buClr>
                <a:srgbClr val="000000"/>
              </a:buClr>
              <a:buSzPct val="61111"/>
              <a:buFont typeface="Arial"/>
              <a:buNone/>
            </a:pPr>
            <a:r>
              <a:rPr lang="en" sz="1800" dirty="0">
                <a:latin typeface="Courier New"/>
                <a:ea typeface="Courier New"/>
                <a:cs typeface="Courier New"/>
                <a:sym typeface="Courier New"/>
              </a:rPr>
              <a:t>b = 10</a:t>
            </a:r>
          </a:p>
          <a:p>
            <a:pPr marL="457200" lvl="0" indent="0" rtl="0">
              <a:buClr>
                <a:srgbClr val="000000"/>
              </a:buClr>
              <a:buSzPct val="61111"/>
              <a:buFont typeface="Arial"/>
              <a:buNone/>
            </a:pPr>
            <a:r>
              <a:rPr lang="en" sz="1800" dirty="0">
                <a:latin typeface="Courier New"/>
                <a:ea typeface="Courier New"/>
                <a:cs typeface="Courier New"/>
                <a:sym typeface="Courier New"/>
              </a:rPr>
              <a:t>if ((a == 1) and (b &gt; 0)) or (b == (2 * a)):</a:t>
            </a:r>
          </a:p>
          <a:p>
            <a:pPr marL="457200" lvl="0" indent="0" rtl="0">
              <a:buClr>
                <a:srgbClr val="000000"/>
              </a:buClr>
              <a:buSzPct val="61111"/>
              <a:buFont typeface="Arial"/>
              <a:buNone/>
            </a:pPr>
            <a:r>
              <a:rPr lang="en" sz="1800" dirty="0">
                <a:latin typeface="Courier New"/>
                <a:ea typeface="Courier New"/>
                <a:cs typeface="Courier New"/>
                <a:sym typeface="Courier New"/>
              </a:rPr>
              <a:t>	print "Apple"</a:t>
            </a:r>
          </a:p>
          <a:p>
            <a:pPr marL="457200" lvl="0" indent="0" rtl="0">
              <a:buClr>
                <a:srgbClr val="000000"/>
              </a:buClr>
              <a:buSzPct val="61111"/>
              <a:buFont typeface="Arial"/>
              <a:buNone/>
            </a:pPr>
            <a:r>
              <a:rPr lang="en" sz="1800" dirty="0">
                <a:latin typeface="Courier New"/>
                <a:ea typeface="Courier New"/>
                <a:cs typeface="Courier New"/>
                <a:sym typeface="Courier New"/>
              </a:rPr>
              <a:t>else:</a:t>
            </a:r>
          </a:p>
          <a:p>
            <a:pPr marL="457200" lvl="0" indent="0" rtl="0">
              <a:buClr>
                <a:srgbClr val="000000"/>
              </a:buClr>
              <a:buSzPct val="61111"/>
              <a:buFont typeface="Arial"/>
              <a:buNone/>
            </a:pPr>
            <a:r>
              <a:rPr lang="en" sz="1800" dirty="0">
                <a:latin typeface="Courier New"/>
                <a:ea typeface="Courier New"/>
                <a:cs typeface="Courier New"/>
                <a:sym typeface="Courier New"/>
              </a:rPr>
              <a:t>	print "Banana"</a:t>
            </a: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Apple</a:t>
            </a:r>
          </a:p>
        </p:txBody>
      </p:sp>
      <p:sp>
        <p:nvSpPr>
          <p:cNvPr id="2" name="Slide Number Placeholder 1"/>
          <p:cNvSpPr>
            <a:spLocks noGrp="1"/>
          </p:cNvSpPr>
          <p:nvPr>
            <p:ph type="sldNum" sz="quarter" idx="12"/>
          </p:nvPr>
        </p:nvSpPr>
        <p:spPr/>
        <p:txBody>
          <a:bodyPr/>
          <a:lstStyle/>
          <a:p>
            <a:fld id="{1F9F0B16-AAA5-4790-BCBA-E678911F1380}" type="slidenum">
              <a:rPr lang="en-US" smtClean="0"/>
              <a:t>37</a:t>
            </a:fld>
            <a:endParaRPr lang="en-US"/>
          </a:p>
        </p:txBody>
      </p:sp>
    </p:spTree>
    <p:extLst>
      <p:ext uri="{BB962C8B-B14F-4D97-AF65-F5344CB8AC3E}">
        <p14:creationId xmlns:p14="http://schemas.microsoft.com/office/powerpoint/2010/main" val="4153393860"/>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on indentation</a:t>
            </a:r>
          </a:p>
        </p:txBody>
      </p:sp>
      <p:sp>
        <p:nvSpPr>
          <p:cNvPr id="3" name="Content Placeholder 2"/>
          <p:cNvSpPr>
            <a:spLocks noGrp="1"/>
          </p:cNvSpPr>
          <p:nvPr>
            <p:ph idx="1"/>
          </p:nvPr>
        </p:nvSpPr>
        <p:spPr>
          <a:xfrm>
            <a:off x="457200" y="1600200"/>
            <a:ext cx="8229600" cy="4800600"/>
          </a:xfrm>
        </p:spPr>
        <p:txBody>
          <a:bodyPr>
            <a:normAutofit fontScale="77500" lnSpcReduction="20000"/>
          </a:bodyPr>
          <a:lstStyle/>
          <a:p>
            <a:pPr>
              <a:spcAft>
                <a:spcPts val="600"/>
              </a:spcAft>
            </a:pPr>
            <a:r>
              <a:rPr lang="en-US" dirty="0"/>
              <a:t>Indentation is very important in Python; it's how Python tells what code belongs to which control statements</a:t>
            </a:r>
          </a:p>
          <a:p>
            <a:pPr>
              <a:spcAft>
                <a:spcPts val="600"/>
              </a:spcAft>
            </a:pPr>
            <a:r>
              <a:rPr lang="en-US" dirty="0"/>
              <a:t>Consecutive lines of code with the same indenting are sometimes called "blocks"</a:t>
            </a:r>
          </a:p>
          <a:p>
            <a:pPr>
              <a:spcAft>
                <a:spcPts val="600"/>
              </a:spcAft>
            </a:pPr>
            <a:r>
              <a:rPr lang="en-US" dirty="0"/>
              <a:t>Indenting should only be done in specific circumstances (if statements are one example, and we'll see a few more soon). Indent anywhere else and you'll get an error.</a:t>
            </a:r>
          </a:p>
          <a:p>
            <a:pPr>
              <a:spcAft>
                <a:spcPts val="600"/>
              </a:spcAft>
            </a:pPr>
            <a:r>
              <a:rPr lang="en-US" dirty="0"/>
              <a:t>You can indent by however much you want, but you must be consistent. Pick one indentation scheme (e.g. 1 tab per indent level, or 4 spaces) and stick to it.</a:t>
            </a:r>
          </a:p>
          <a:p>
            <a:pPr>
              <a:spcAft>
                <a:spcPts val="600"/>
              </a:spcAft>
            </a:pPr>
            <a:r>
              <a:rPr lang="en-US" dirty="0"/>
              <a:t>NOTE: Indentation via tab key is different between Macs and Windows, so if you try to run the same file it may not work and you will have to re-indent all your lines. </a:t>
            </a:r>
          </a:p>
        </p:txBody>
      </p:sp>
      <p:sp>
        <p:nvSpPr>
          <p:cNvPr id="4" name="Slide Number Placeholder 3"/>
          <p:cNvSpPr>
            <a:spLocks noGrp="1"/>
          </p:cNvSpPr>
          <p:nvPr>
            <p:ph type="sldNum" sz="quarter" idx="12"/>
          </p:nvPr>
        </p:nvSpPr>
        <p:spPr/>
        <p:txBody>
          <a:bodyPr/>
          <a:lstStyle/>
          <a:p>
            <a:fld id="{1F9F0B16-AAA5-4790-BCBA-E678911F1380}" type="slidenum">
              <a:rPr lang="en-US" smtClean="0"/>
              <a:t>38</a:t>
            </a:fld>
            <a:endParaRPr lang="en-US"/>
          </a:p>
        </p:txBody>
      </p:sp>
    </p:spTree>
    <p:extLst>
      <p:ext uri="{BB962C8B-B14F-4D97-AF65-F5344CB8AC3E}">
        <p14:creationId xmlns:p14="http://schemas.microsoft.com/office/powerpoint/2010/main" val="1060823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forms of the </a:t>
            </a:r>
            <a:r>
              <a:rPr lang="en-US" dirty="0">
                <a:latin typeface="Courier New" panose="02070309020205020404" pitchFamily="49" charset="0"/>
                <a:cs typeface="Courier New" panose="02070309020205020404" pitchFamily="49" charset="0"/>
              </a:rPr>
              <a:t>if</a:t>
            </a:r>
            <a:r>
              <a:rPr lang="en-US" dirty="0"/>
              <a:t> statement</a:t>
            </a:r>
          </a:p>
        </p:txBody>
      </p:sp>
      <p:sp>
        <p:nvSpPr>
          <p:cNvPr id="3" name="Content Placeholder 2"/>
          <p:cNvSpPr>
            <a:spLocks noGrp="1"/>
          </p:cNvSpPr>
          <p:nvPr>
            <p:ph idx="1"/>
          </p:nvPr>
        </p:nvSpPr>
        <p:spPr/>
        <p:txBody>
          <a:bodyPr>
            <a:normAutofit/>
          </a:bodyPr>
          <a:lstStyle/>
          <a:p>
            <a:pPr marL="0" indent="0">
              <a:buNone/>
            </a:pPr>
            <a:r>
              <a:rPr lang="en-US" sz="2800" dirty="0"/>
              <a:t>Multi-</a:t>
            </a:r>
            <a:r>
              <a:rPr lang="en-US" sz="2800" dirty="0">
                <a:latin typeface="Courier New" panose="02070309020205020404" pitchFamily="49" charset="0"/>
                <a:cs typeface="Courier New" panose="02070309020205020404" pitchFamily="49" charset="0"/>
              </a:rPr>
              <a:t>if/else</a:t>
            </a:r>
            <a:r>
              <a:rPr lang="en-US" sz="2800" dirty="0"/>
              <a:t>:</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choice = </a:t>
            </a:r>
            <a:r>
              <a:rPr lang="en-US" sz="1600" b="1" dirty="0">
                <a:solidFill>
                  <a:schemeClr val="accent1"/>
                </a:solidFill>
                <a:latin typeface="Courier New" pitchFamily="49" charset="0"/>
                <a:cs typeface="Courier New" pitchFamily="49" charset="0"/>
              </a:rPr>
              <a:t>input</a:t>
            </a:r>
            <a:r>
              <a:rPr lang="en-US" sz="1600" dirty="0">
                <a:latin typeface="Courier New" pitchFamily="49" charset="0"/>
                <a:cs typeface="Courier New" pitchFamily="49" charset="0"/>
              </a:rPr>
              <a:t>("Choose option 1, 2, or 3: ")</a:t>
            </a:r>
          </a:p>
          <a:p>
            <a:pPr marL="0" indent="0">
              <a:buNone/>
            </a:pPr>
            <a:r>
              <a:rPr lang="en-US" sz="1600" b="1" dirty="0">
                <a:solidFill>
                  <a:schemeClr val="accent1"/>
                </a:solidFill>
                <a:latin typeface="Courier New" pitchFamily="49" charset="0"/>
                <a:cs typeface="Courier New" pitchFamily="49" charset="0"/>
              </a:rPr>
              <a:t>if</a:t>
            </a:r>
            <a:r>
              <a:rPr lang="en-US" sz="1600" dirty="0">
                <a:latin typeface="Courier New" pitchFamily="49" charset="0"/>
                <a:cs typeface="Courier New" pitchFamily="49" charset="0"/>
              </a:rPr>
              <a:t> (choice == "1"):</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("You have chosen option 1: cake”)</a:t>
            </a:r>
          </a:p>
          <a:p>
            <a:pPr marL="0" indent="0">
              <a:buNone/>
            </a:pPr>
            <a:r>
              <a:rPr lang="en-US" sz="1600" b="1" dirty="0" err="1">
                <a:solidFill>
                  <a:schemeClr val="accent1"/>
                </a:solidFill>
                <a:latin typeface="Courier New" pitchFamily="49" charset="0"/>
                <a:cs typeface="Courier New" pitchFamily="49" charset="0"/>
              </a:rPr>
              <a:t>elif</a:t>
            </a:r>
            <a:r>
              <a:rPr lang="en-US" sz="1600" dirty="0">
                <a:latin typeface="Courier New" pitchFamily="49" charset="0"/>
                <a:cs typeface="Courier New" pitchFamily="49" charset="0"/>
              </a:rPr>
              <a:t> (choice == "2"):</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("You have chosen option 2: ice cream”)</a:t>
            </a:r>
          </a:p>
          <a:p>
            <a:pPr marL="0" indent="0">
              <a:buNone/>
            </a:pPr>
            <a:r>
              <a:rPr lang="en-US" sz="1600" b="1" dirty="0" err="1">
                <a:solidFill>
                  <a:schemeClr val="accent1"/>
                </a:solidFill>
                <a:latin typeface="Courier New" pitchFamily="49" charset="0"/>
                <a:cs typeface="Courier New" pitchFamily="49" charset="0"/>
              </a:rPr>
              <a:t>elif</a:t>
            </a:r>
            <a:r>
              <a:rPr lang="en-US" sz="1600" dirty="0">
                <a:latin typeface="Courier New" pitchFamily="49" charset="0"/>
                <a:cs typeface="Courier New" pitchFamily="49" charset="0"/>
              </a:rPr>
              <a:t> (choice == "3"):</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("You have chosen option 3: broccoli”)</a:t>
            </a:r>
          </a:p>
          <a:p>
            <a:pPr marL="0" indent="0">
              <a:buNone/>
            </a:pPr>
            <a:r>
              <a:rPr lang="en-US" sz="1600" b="1" dirty="0">
                <a:solidFill>
                  <a:schemeClr val="accent1"/>
                </a:solidFill>
                <a:latin typeface="Courier New" pitchFamily="49" charset="0"/>
                <a:cs typeface="Courier New" pitchFamily="49" charset="0"/>
              </a:rPr>
              <a:t>else</a:t>
            </a: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("Invalid input.”)</a:t>
            </a:r>
          </a:p>
          <a:p>
            <a:pPr marL="0" indent="0">
              <a:buNone/>
            </a:pPr>
            <a:endParaRPr lang="en-US" sz="1600" dirty="0"/>
          </a:p>
          <a:p>
            <a:pPr marL="0" indent="0">
              <a:buNone/>
            </a:pPr>
            <a:br>
              <a:rPr lang="en-US" sz="1600" dirty="0"/>
            </a:br>
            <a:r>
              <a:rPr lang="en-US" sz="2400" dirty="0"/>
              <a:t>Only one of these code blocks will be executed.</a:t>
            </a:r>
          </a:p>
        </p:txBody>
      </p:sp>
      <p:sp>
        <p:nvSpPr>
          <p:cNvPr id="4" name="Slide Number Placeholder 3"/>
          <p:cNvSpPr>
            <a:spLocks noGrp="1"/>
          </p:cNvSpPr>
          <p:nvPr>
            <p:ph type="sldNum" sz="quarter" idx="12"/>
          </p:nvPr>
        </p:nvSpPr>
        <p:spPr/>
        <p:txBody>
          <a:bodyPr/>
          <a:lstStyle/>
          <a:p>
            <a:fld id="{1F9F0B16-AAA5-4790-BCBA-E678911F1380}" type="slidenum">
              <a:rPr lang="en-US" smtClean="0"/>
              <a:t>39</a:t>
            </a:fld>
            <a:endParaRPr lang="en-US"/>
          </a:p>
        </p:txBody>
      </p:sp>
    </p:spTree>
    <p:extLst>
      <p:ext uri="{BB962C8B-B14F-4D97-AF65-F5344CB8AC3E}">
        <p14:creationId xmlns:p14="http://schemas.microsoft.com/office/powerpoint/2010/main" val="421687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topics</a:t>
            </a:r>
          </a:p>
        </p:txBody>
      </p:sp>
      <p:sp>
        <p:nvSpPr>
          <p:cNvPr id="3" name="Content Placeholder 2"/>
          <p:cNvSpPr>
            <a:spLocks noGrp="1"/>
          </p:cNvSpPr>
          <p:nvPr>
            <p:ph idx="1"/>
          </p:nvPr>
        </p:nvSpPr>
        <p:spPr/>
        <p:txBody>
          <a:bodyPr/>
          <a:lstStyle/>
          <a:p>
            <a:pPr marL="571500" indent="-571500">
              <a:buFont typeface="+mj-lt"/>
              <a:buAutoNum type="arabicPeriod"/>
            </a:pPr>
            <a:r>
              <a:rPr lang="en-US" dirty="0"/>
              <a:t> </a:t>
            </a:r>
            <a:r>
              <a:rPr lang="en-US" dirty="0">
                <a:latin typeface="Courier New" panose="02070309020205020404" pitchFamily="49" charset="0"/>
                <a:cs typeface="Courier New" panose="02070309020205020404" pitchFamily="49" charset="0"/>
              </a:rPr>
              <a:t>if/else</a:t>
            </a:r>
            <a:r>
              <a:rPr lang="en-US" dirty="0"/>
              <a:t> statements</a:t>
            </a:r>
          </a:p>
          <a:p>
            <a:pPr marL="571500" indent="-571500">
              <a:buFont typeface="+mj-lt"/>
              <a:buAutoNum type="arabicPeriod"/>
            </a:pPr>
            <a:r>
              <a:rPr lang="en-US" dirty="0"/>
              <a:t>Built-in functions</a:t>
            </a:r>
          </a:p>
          <a:p>
            <a:pPr marL="1371600" lvl="2" indent="-571500"/>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abs(), round()</a:t>
            </a:r>
            <a:endParaRPr lang="en-US" dirty="0"/>
          </a:p>
          <a:p>
            <a:pPr marL="571500" indent="-571500">
              <a:buFont typeface="+mj-lt"/>
              <a:buAutoNum type="arabicPeriod"/>
            </a:pPr>
            <a:r>
              <a:rPr lang="en-US" dirty="0"/>
              <a:t>Non-built-in functions </a:t>
            </a:r>
          </a:p>
          <a:p>
            <a:pPr marL="1371600" lvl="2" indent="-571500"/>
            <a:r>
              <a:rPr lang="en-US" dirty="0"/>
              <a:t>a brief intro to modules</a:t>
            </a:r>
          </a:p>
          <a:p>
            <a:pPr marL="571500" indent="-571500">
              <a:buFont typeface="+mj-lt"/>
              <a:buAutoNum type="arabicPeriod"/>
            </a:pPr>
            <a:r>
              <a:rPr lang="en-US" dirty="0"/>
              <a:t>How to read the </a:t>
            </a:r>
            <a:r>
              <a:rPr lang="en-US" dirty="0" err="1"/>
              <a:t>PyDocs</a:t>
            </a:r>
            <a:endParaRPr lang="en-US" dirty="0"/>
          </a:p>
          <a:p>
            <a:pPr marL="571500" indent="-571500">
              <a:buFont typeface="+mj-lt"/>
              <a:buAutoNum type="arabicPeriod"/>
            </a:pPr>
            <a:r>
              <a:rPr lang="en-US" dirty="0"/>
              <a:t>Commenting your code</a:t>
            </a:r>
          </a:p>
          <a:p>
            <a:pPr marL="571500" indent="-5715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1F9F0B16-AAA5-4790-BCBA-E678911F1380}" type="slidenum">
              <a:rPr lang="en-US" smtClean="0"/>
              <a:t>4</a:t>
            </a:fld>
            <a:endParaRPr lang="en-US"/>
          </a:p>
        </p:txBody>
      </p:sp>
    </p:spTree>
    <p:extLst>
      <p:ext uri="{BB962C8B-B14F-4D97-AF65-F5344CB8AC3E}">
        <p14:creationId xmlns:p14="http://schemas.microsoft.com/office/powerpoint/2010/main" val="2486820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forms of the </a:t>
            </a:r>
            <a:r>
              <a:rPr lang="en-US" dirty="0">
                <a:latin typeface="Courier New" panose="02070309020205020404" pitchFamily="49" charset="0"/>
                <a:cs typeface="Courier New" panose="02070309020205020404" pitchFamily="49" charset="0"/>
              </a:rPr>
              <a:t>if</a:t>
            </a:r>
            <a:r>
              <a:rPr lang="en-US" dirty="0"/>
              <a:t> statement</a:t>
            </a:r>
          </a:p>
        </p:txBody>
      </p:sp>
      <p:sp>
        <p:nvSpPr>
          <p:cNvPr id="3" name="Content Placeholder 2"/>
          <p:cNvSpPr>
            <a:spLocks noGrp="1"/>
          </p:cNvSpPr>
          <p:nvPr>
            <p:ph idx="1"/>
          </p:nvPr>
        </p:nvSpPr>
        <p:spPr/>
        <p:txBody>
          <a:bodyPr>
            <a:normAutofit/>
          </a:bodyPr>
          <a:lstStyle/>
          <a:p>
            <a:pPr marL="0" indent="0">
              <a:buNone/>
            </a:pPr>
            <a:r>
              <a:rPr lang="en-US" sz="2800" dirty="0"/>
              <a:t>"Nested" </a:t>
            </a:r>
            <a:r>
              <a:rPr lang="en-US" sz="2800" dirty="0">
                <a:latin typeface="Courier New" panose="02070309020205020404" pitchFamily="49" charset="0"/>
                <a:cs typeface="Courier New" panose="02070309020205020404" pitchFamily="49" charset="0"/>
              </a:rPr>
              <a:t>if/else</a:t>
            </a:r>
            <a:r>
              <a:rPr lang="en-US" sz="2800" dirty="0"/>
              <a:t>:</a:t>
            </a:r>
          </a:p>
          <a:p>
            <a:pPr marL="0" indent="0">
              <a:buNone/>
            </a:pPr>
            <a:endParaRPr lang="en-US" sz="1600" dirty="0">
              <a:latin typeface="Courier New" pitchFamily="49" charset="0"/>
              <a:cs typeface="Courier New" pitchFamily="49" charset="0"/>
            </a:endParaRPr>
          </a:p>
          <a:p>
            <a:pPr marL="0" indent="0">
              <a:buNone/>
            </a:pPr>
            <a:r>
              <a:rPr lang="en-US" sz="1600" dirty="0">
                <a:latin typeface="Courier New" pitchFamily="49" charset="0"/>
                <a:cs typeface="Courier New" pitchFamily="49" charset="0"/>
              </a:rPr>
              <a:t>test = </a:t>
            </a:r>
            <a:r>
              <a:rPr lang="en-US" sz="1600" b="1" dirty="0">
                <a:solidFill>
                  <a:schemeClr val="accent1"/>
                </a:solidFill>
                <a:latin typeface="Courier New" pitchFamily="49" charset="0"/>
                <a:cs typeface="Courier New" pitchFamily="49" charset="0"/>
              </a:rPr>
              <a:t>input</a:t>
            </a:r>
            <a:r>
              <a:rPr lang="en-US" sz="1600" dirty="0">
                <a:latin typeface="Courier New" pitchFamily="49" charset="0"/>
                <a:cs typeface="Courier New" pitchFamily="49" charset="0"/>
              </a:rPr>
              <a:t>("What is 1+1? ")</a:t>
            </a:r>
          </a:p>
          <a:p>
            <a:pPr marL="0" indent="0">
              <a:buNone/>
            </a:pPr>
            <a:r>
              <a:rPr lang="en-US" sz="1600" b="1" dirty="0">
                <a:solidFill>
                  <a:schemeClr val="accent1"/>
                </a:solidFill>
                <a:latin typeface="Courier New" pitchFamily="49" charset="0"/>
                <a:cs typeface="Courier New" pitchFamily="49" charset="0"/>
              </a:rPr>
              <a:t>if</a:t>
            </a:r>
            <a:r>
              <a:rPr lang="en-US" sz="1600" dirty="0">
                <a:latin typeface="Courier New" pitchFamily="49" charset="0"/>
                <a:cs typeface="Courier New" pitchFamily="49" charset="0"/>
              </a:rPr>
              <a:t> (test == "2"):</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("Correct!”)</a:t>
            </a:r>
          </a:p>
          <a:p>
            <a:pPr marL="0" indent="0">
              <a:buNone/>
            </a:pPr>
            <a:r>
              <a:rPr lang="en-US" sz="1600" dirty="0">
                <a:latin typeface="Courier New" pitchFamily="49" charset="0"/>
                <a:cs typeface="Courier New" pitchFamily="49" charset="0"/>
              </a:rPr>
              <a:t>	test2 = </a:t>
            </a:r>
            <a:r>
              <a:rPr lang="en-US" sz="1600" b="1" dirty="0">
                <a:solidFill>
                  <a:schemeClr val="accent1"/>
                </a:solidFill>
                <a:latin typeface="Courier New" pitchFamily="49" charset="0"/>
                <a:cs typeface="Courier New" pitchFamily="49" charset="0"/>
              </a:rPr>
              <a:t>input</a:t>
            </a:r>
            <a:r>
              <a:rPr lang="en-US" sz="1600" dirty="0">
                <a:latin typeface="Courier New" pitchFamily="49" charset="0"/>
                <a:cs typeface="Courier New" pitchFamily="49" charset="0"/>
              </a:rPr>
              <a:t>("What is 2314*32626? ")</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if</a:t>
            </a:r>
            <a:r>
              <a:rPr lang="en-US" sz="1600" dirty="0">
                <a:latin typeface="Courier New" pitchFamily="49" charset="0"/>
                <a:cs typeface="Courier New" pitchFamily="49" charset="0"/>
              </a:rPr>
              <a:t> (test2 == "75496564"):</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("Correct! You passed all my tests!”)</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else</a:t>
            </a: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("Sorry, that's wrong.”)</a:t>
            </a:r>
          </a:p>
          <a:p>
            <a:pPr marL="0" indent="0">
              <a:buNone/>
            </a:pPr>
            <a:r>
              <a:rPr lang="en-US" sz="1600" b="1" dirty="0">
                <a:solidFill>
                  <a:schemeClr val="accent1"/>
                </a:solidFill>
                <a:latin typeface="Courier New" pitchFamily="49" charset="0"/>
                <a:cs typeface="Courier New" pitchFamily="49" charset="0"/>
              </a:rPr>
              <a:t>else</a:t>
            </a:r>
            <a:r>
              <a:rPr lang="en-US" sz="1600" dirty="0">
                <a:latin typeface="Courier New" pitchFamily="49" charset="0"/>
                <a:cs typeface="Courier New" pitchFamily="49" charset="0"/>
              </a:rPr>
              <a:t>:</a:t>
            </a:r>
          </a:p>
          <a:p>
            <a:pPr marL="0" indent="0">
              <a:buNone/>
            </a:pPr>
            <a:r>
              <a:rPr lang="en-US" sz="1600" dirty="0">
                <a:latin typeface="Courier New" pitchFamily="49" charset="0"/>
                <a:cs typeface="Courier New" pitchFamily="49" charset="0"/>
              </a:rPr>
              <a:t>	</a:t>
            </a:r>
            <a:r>
              <a:rPr lang="en-US" sz="1600" b="1" dirty="0">
                <a:solidFill>
                  <a:schemeClr val="accent1"/>
                </a:solidFill>
                <a:latin typeface="Courier New" pitchFamily="49" charset="0"/>
                <a:cs typeface="Courier New" pitchFamily="49" charset="0"/>
              </a:rPr>
              <a:t>print</a:t>
            </a:r>
            <a:r>
              <a:rPr lang="en-US" sz="1600" dirty="0">
                <a:latin typeface="Courier New" pitchFamily="49" charset="0"/>
                <a:cs typeface="Courier New" pitchFamily="49" charset="0"/>
              </a:rPr>
              <a:t>("Sorry, that's wrong.”)</a:t>
            </a:r>
          </a:p>
          <a:p>
            <a:pPr marL="0" indent="0">
              <a:buNone/>
            </a:pPr>
            <a:br>
              <a:rPr lang="en-US" sz="1600" dirty="0"/>
            </a:br>
            <a:endParaRPr lang="en-US" sz="1600" dirty="0"/>
          </a:p>
        </p:txBody>
      </p:sp>
      <p:sp>
        <p:nvSpPr>
          <p:cNvPr id="4" name="Slide Number Placeholder 3"/>
          <p:cNvSpPr>
            <a:spLocks noGrp="1"/>
          </p:cNvSpPr>
          <p:nvPr>
            <p:ph type="sldNum" sz="quarter" idx="12"/>
          </p:nvPr>
        </p:nvSpPr>
        <p:spPr/>
        <p:txBody>
          <a:bodyPr/>
          <a:lstStyle/>
          <a:p>
            <a:fld id="{1F9F0B16-AAA5-4790-BCBA-E678911F1380}" type="slidenum">
              <a:rPr lang="en-US" smtClean="0"/>
              <a:t>40</a:t>
            </a:fld>
            <a:endParaRPr lang="en-US"/>
          </a:p>
        </p:txBody>
      </p:sp>
    </p:spTree>
    <p:extLst>
      <p:ext uri="{BB962C8B-B14F-4D97-AF65-F5344CB8AC3E}">
        <p14:creationId xmlns:p14="http://schemas.microsoft.com/office/powerpoint/2010/main" val="980132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Calibri Light" panose="020F0302020204030204" pitchFamily="34" charset="0"/>
              </a:rPr>
              <a:t>2. Built-in functions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41</a:t>
            </a:fld>
            <a:endParaRPr lang="en-US"/>
          </a:p>
        </p:txBody>
      </p:sp>
    </p:spTree>
    <p:extLst>
      <p:ext uri="{BB962C8B-B14F-4D97-AF65-F5344CB8AC3E}">
        <p14:creationId xmlns:p14="http://schemas.microsoft.com/office/powerpoint/2010/main" val="3344989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a built-in function?</a:t>
            </a:r>
          </a:p>
        </p:txBody>
      </p:sp>
      <p:sp>
        <p:nvSpPr>
          <p:cNvPr id="3" name="Content Placeholder 2"/>
          <p:cNvSpPr>
            <a:spLocks noGrp="1"/>
          </p:cNvSpPr>
          <p:nvPr>
            <p:ph idx="1"/>
          </p:nvPr>
        </p:nvSpPr>
        <p:spPr/>
        <p:txBody>
          <a:bodyPr>
            <a:normAutofit/>
          </a:bodyPr>
          <a:lstStyle/>
          <a:p>
            <a:r>
              <a:rPr lang="en-US" sz="2800" dirty="0"/>
              <a:t>Python provides some useful built-in functions that perform specific tasks</a:t>
            </a:r>
          </a:p>
          <a:p>
            <a:r>
              <a:rPr lang="en-US" sz="2800" dirty="0"/>
              <a:t>What makes them "built-in"? </a:t>
            </a:r>
          </a:p>
          <a:p>
            <a:pPr lvl="1"/>
            <a:r>
              <a:rPr lang="en-US" sz="2400" dirty="0"/>
              <a:t>Simply that you don't have to "import" anything in order to use them -- they're always available</a:t>
            </a:r>
          </a:p>
          <a:p>
            <a:r>
              <a:rPr lang="en-US" sz="2800" dirty="0"/>
              <a:t>We've already seen some examples:</a:t>
            </a:r>
          </a:p>
          <a:p>
            <a:pPr lvl="1"/>
            <a:r>
              <a:rPr lang="en-US" sz="2400" b="1" dirty="0">
                <a:solidFill>
                  <a:schemeClr val="accent1"/>
                </a:solidFill>
                <a:latin typeface="Courier New" panose="02070309020205020404" pitchFamily="49" charset="0"/>
                <a:cs typeface="Courier New" panose="02070309020205020404" pitchFamily="49" charset="0"/>
              </a:rPr>
              <a:t>print</a:t>
            </a:r>
            <a:r>
              <a:rPr lang="en-US" sz="2400" dirty="0">
                <a:latin typeface="Courier New" panose="02070309020205020404" pitchFamily="49" charset="0"/>
                <a:cs typeface="Courier New" panose="02070309020205020404" pitchFamily="49" charset="0"/>
              </a:rPr>
              <a:t>, </a:t>
            </a:r>
            <a:r>
              <a:rPr lang="en-US" sz="2400" b="1" dirty="0" err="1">
                <a:solidFill>
                  <a:schemeClr val="accent1"/>
                </a:solidFill>
                <a:latin typeface="Courier New" panose="02070309020205020404" pitchFamily="49" charset="0"/>
                <a:cs typeface="Courier New" panose="02070309020205020404" pitchFamily="49" charset="0"/>
              </a:rPr>
              <a:t>int</a:t>
            </a:r>
            <a:r>
              <a:rPr lang="en-US" sz="2400" dirty="0">
                <a:latin typeface="Courier New" panose="02070309020205020404" pitchFamily="49" charset="0"/>
                <a:cs typeface="Courier New" panose="02070309020205020404" pitchFamily="49" charset="0"/>
              </a:rPr>
              <a:t>(), </a:t>
            </a:r>
            <a:r>
              <a:rPr lang="en-US" sz="2400" b="1" dirty="0">
                <a:solidFill>
                  <a:schemeClr val="accent1"/>
                </a:solidFill>
                <a:latin typeface="Courier New" panose="02070309020205020404" pitchFamily="49" charset="0"/>
                <a:cs typeface="Courier New" panose="02070309020205020404" pitchFamily="49" charset="0"/>
              </a:rPr>
              <a:t>float</a:t>
            </a:r>
            <a:r>
              <a:rPr lang="en-US" sz="2400" dirty="0">
                <a:latin typeface="Courier New" panose="02070309020205020404" pitchFamily="49" charset="0"/>
                <a:cs typeface="Courier New" panose="02070309020205020404" pitchFamily="49" charset="0"/>
              </a:rPr>
              <a:t>(), </a:t>
            </a:r>
            <a:r>
              <a:rPr lang="en-US" sz="2400" b="1" dirty="0" err="1">
                <a:solidFill>
                  <a:schemeClr val="accent1"/>
                </a:solidFill>
                <a:latin typeface="Courier New" panose="02070309020205020404" pitchFamily="49" charset="0"/>
                <a:cs typeface="Courier New" panose="02070309020205020404" pitchFamily="49" charset="0"/>
              </a:rPr>
              <a:t>str</a:t>
            </a:r>
            <a:r>
              <a:rPr lang="en-US" sz="2400" dirty="0">
                <a:latin typeface="Courier New" panose="02070309020205020404" pitchFamily="49" charset="0"/>
                <a:cs typeface="Courier New" panose="02070309020205020404" pitchFamily="49" charset="0"/>
              </a:rPr>
              <a:t>()</a:t>
            </a:r>
          </a:p>
          <a:p>
            <a:r>
              <a:rPr lang="en-US" sz="2800" dirty="0"/>
              <a:t>Now we'll look at a few more</a:t>
            </a:r>
          </a:p>
        </p:txBody>
      </p:sp>
      <p:sp>
        <p:nvSpPr>
          <p:cNvPr id="4" name="Slide Number Placeholder 3"/>
          <p:cNvSpPr>
            <a:spLocks noGrp="1"/>
          </p:cNvSpPr>
          <p:nvPr>
            <p:ph type="sldNum" sz="quarter" idx="12"/>
          </p:nvPr>
        </p:nvSpPr>
        <p:spPr/>
        <p:txBody>
          <a:bodyPr/>
          <a:lstStyle/>
          <a:p>
            <a:fld id="{1F9F0B16-AAA5-4790-BCBA-E678911F1380}" type="slidenum">
              <a:rPr lang="en-US" smtClean="0"/>
              <a:t>42</a:t>
            </a:fld>
            <a:endParaRPr lang="en-US"/>
          </a:p>
        </p:txBody>
      </p:sp>
    </p:spTree>
    <p:extLst>
      <p:ext uri="{BB962C8B-B14F-4D97-AF65-F5344CB8AC3E}">
        <p14:creationId xmlns:p14="http://schemas.microsoft.com/office/powerpoint/2010/main" val="524560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ourier New" pitchFamily="49" charset="0"/>
                <a:cs typeface="Courier New" pitchFamily="49" charset="0"/>
              </a:rPr>
              <a:t>input()</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Description:</a:t>
            </a:r>
            <a:r>
              <a:rPr lang="en-US" dirty="0"/>
              <a:t> A built-in function that allows user input to be read from the terminal. </a:t>
            </a:r>
          </a:p>
          <a:p>
            <a:pPr lvl="1"/>
            <a:r>
              <a:rPr lang="en-US" dirty="0" err="1">
                <a:latin typeface="Calibri" charset="0"/>
                <a:ea typeface="Calibri" charset="0"/>
                <a:cs typeface="Calibri" charset="0"/>
              </a:rPr>
              <a:t>formely</a:t>
            </a:r>
            <a:r>
              <a:rPr lang="en-US" dirty="0">
                <a:latin typeface="Calibri" charset="0"/>
                <a:ea typeface="Calibri" charset="0"/>
                <a:cs typeface="Calibri" charset="0"/>
              </a:rPr>
              <a:t> </a:t>
            </a:r>
            <a:r>
              <a:rPr lang="en-US" dirty="0" err="1">
                <a:latin typeface="Courier New" panose="02070309020205020404" pitchFamily="49" charset="0"/>
                <a:cs typeface="Courier New" panose="02070309020205020404" pitchFamily="49" charset="0"/>
              </a:rPr>
              <a:t>raw_input</a:t>
            </a:r>
            <a:r>
              <a:rPr lang="en-US" dirty="0">
                <a:latin typeface="Courier New" panose="02070309020205020404" pitchFamily="49" charset="0"/>
                <a:cs typeface="Courier New" panose="02070309020205020404" pitchFamily="49" charset="0"/>
              </a:rPr>
              <a:t>()</a:t>
            </a:r>
            <a:r>
              <a:rPr lang="en-US" dirty="0"/>
              <a:t> in </a:t>
            </a:r>
            <a:r>
              <a:rPr lang="en-US" dirty="0">
                <a:latin typeface="Calibri" charset="0"/>
                <a:ea typeface="Calibri" charset="0"/>
                <a:cs typeface="Calibri" charset="0"/>
              </a:rPr>
              <a:t>python 2.7</a:t>
            </a:r>
          </a:p>
          <a:p>
            <a:pPr lvl="1"/>
            <a:r>
              <a:rPr lang="en-US" dirty="0"/>
              <a:t>As seen in the lab1 problem set.</a:t>
            </a:r>
          </a:p>
          <a:p>
            <a:pPr lvl="1"/>
            <a:r>
              <a:rPr lang="en-US" dirty="0"/>
              <a:t>The execution of the code will pause when it reaches the </a:t>
            </a:r>
            <a:r>
              <a:rPr lang="en-US" dirty="0">
                <a:latin typeface="Courier New" panose="02070309020205020404" pitchFamily="49" charset="0"/>
                <a:cs typeface="Courier New" panose="02070309020205020404" pitchFamily="49" charset="0"/>
              </a:rPr>
              <a:t>input()</a:t>
            </a:r>
            <a:r>
              <a:rPr lang="en-US" dirty="0"/>
              <a:t> function and wait for the user to input something. </a:t>
            </a:r>
          </a:p>
          <a:p>
            <a:pPr lvl="1"/>
            <a:r>
              <a:rPr lang="en-US" dirty="0"/>
              <a:t>The input ends when the user hits "enter". </a:t>
            </a:r>
          </a:p>
          <a:p>
            <a:pPr lvl="1"/>
            <a:r>
              <a:rPr lang="en-US" dirty="0"/>
              <a:t>The data that is read by </a:t>
            </a:r>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a:t>can then be stored in a variable and used in the code.</a:t>
            </a:r>
          </a:p>
          <a:p>
            <a:pPr lvl="1"/>
            <a:r>
              <a:rPr lang="en-US" b="1" dirty="0"/>
              <a:t>This function always returns a string, even if the user entered a number.</a:t>
            </a:r>
          </a:p>
          <a:p>
            <a:pPr marL="0" indent="0">
              <a:buNone/>
            </a:pPr>
            <a:endParaRPr lang="en-US" dirty="0"/>
          </a:p>
          <a:p>
            <a:pPr marL="0" indent="0" algn="ctr">
              <a:buNone/>
            </a:pPr>
            <a:r>
              <a:rPr lang="en-US" dirty="0"/>
              <a:t>This allows us to change what our program does without actually changing the code itself!</a:t>
            </a:r>
          </a:p>
        </p:txBody>
      </p:sp>
      <p:sp>
        <p:nvSpPr>
          <p:cNvPr id="4" name="Slide Number Placeholder 3"/>
          <p:cNvSpPr>
            <a:spLocks noGrp="1"/>
          </p:cNvSpPr>
          <p:nvPr>
            <p:ph type="sldNum" sz="quarter" idx="12"/>
          </p:nvPr>
        </p:nvSpPr>
        <p:spPr/>
        <p:txBody>
          <a:bodyPr/>
          <a:lstStyle/>
          <a:p>
            <a:fld id="{1F9F0B16-AAA5-4790-BCBA-E678911F1380}" type="slidenum">
              <a:rPr lang="en-US" smtClean="0"/>
              <a:t>43</a:t>
            </a:fld>
            <a:endParaRPr lang="en-US"/>
          </a:p>
        </p:txBody>
      </p:sp>
    </p:spTree>
    <p:extLst>
      <p:ext uri="{BB962C8B-B14F-4D97-AF65-F5344CB8AC3E}">
        <p14:creationId xmlns:p14="http://schemas.microsoft.com/office/powerpoint/2010/main" val="886713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ourier New" panose="02070309020205020404" pitchFamily="49" charset="0"/>
                <a:cs typeface="Courier New" panose="02070309020205020404" pitchFamily="49" charset="0"/>
              </a:rPr>
              <a:t>input()</a:t>
            </a:r>
          </a:p>
        </p:txBody>
      </p:sp>
      <p:sp>
        <p:nvSpPr>
          <p:cNvPr id="3" name="Content Placeholder 2"/>
          <p:cNvSpPr>
            <a:spLocks noGrp="1"/>
          </p:cNvSpPr>
          <p:nvPr>
            <p:ph idx="1"/>
          </p:nvPr>
        </p:nvSpPr>
        <p:spPr/>
        <p:txBody>
          <a:bodyPr/>
          <a:lstStyle/>
          <a:p>
            <a:pPr marL="0" indent="0">
              <a:buNone/>
            </a:pPr>
            <a:r>
              <a:rPr lang="en-US" dirty="0"/>
              <a:t>Syntax:</a:t>
            </a:r>
          </a:p>
          <a:p>
            <a:pPr marL="0" indent="0">
              <a:buNone/>
            </a:pPr>
            <a:r>
              <a:rPr lang="en-US" dirty="0"/>
              <a:t>	</a:t>
            </a:r>
            <a:r>
              <a:rPr lang="en-US" sz="2400" b="1" dirty="0">
                <a:solidFill>
                  <a:schemeClr val="accent1"/>
                </a:solidFill>
                <a:latin typeface="Courier New" pitchFamily="49" charset="0"/>
                <a:cs typeface="Courier New" pitchFamily="49" charset="0"/>
              </a:rPr>
              <a:t>input</a:t>
            </a:r>
            <a:r>
              <a:rPr lang="en-US" sz="2400" dirty="0">
                <a:latin typeface="Courier New" pitchFamily="49" charset="0"/>
                <a:cs typeface="Courier New" pitchFamily="49" charset="0"/>
              </a:rPr>
              <a:t>("Optional prompt: ")</a:t>
            </a:r>
            <a:endParaRPr lang="en-US" dirty="0"/>
          </a:p>
          <a:p>
            <a:pPr marL="0" indent="0">
              <a:buNone/>
            </a:pPr>
            <a:r>
              <a:rPr lang="en-US" dirty="0"/>
              <a:t>Examples: </a:t>
            </a:r>
            <a:endParaRPr lang="en-US" sz="2400" dirty="0">
              <a:latin typeface="Courier New" pitchFamily="49" charset="0"/>
              <a:cs typeface="Courier New" pitchFamily="49" charset="0"/>
            </a:endParaRPr>
          </a:p>
          <a:p>
            <a:pPr marL="0" indent="0">
              <a:buNone/>
            </a:pPr>
            <a:r>
              <a:rPr lang="en-US" sz="2400" dirty="0">
                <a:latin typeface="Courier New" pitchFamily="49" charset="0"/>
                <a:cs typeface="Courier New" pitchFamily="49" charset="0"/>
              </a:rPr>
              <a:t>	name = </a:t>
            </a:r>
            <a:r>
              <a:rPr lang="en-US" sz="2400" b="1" dirty="0">
                <a:solidFill>
                  <a:schemeClr val="accent1"/>
                </a:solidFill>
                <a:latin typeface="Courier New" pitchFamily="49" charset="0"/>
                <a:cs typeface="Courier New" pitchFamily="49" charset="0"/>
              </a:rPr>
              <a:t>input</a:t>
            </a:r>
            <a:r>
              <a:rPr lang="en-US" sz="2400" dirty="0">
                <a:latin typeface="Courier New" pitchFamily="49" charset="0"/>
                <a:cs typeface="Courier New" pitchFamily="49" charset="0"/>
              </a:rPr>
              <a:t>("Your name: ")</a:t>
            </a:r>
          </a:p>
          <a:p>
            <a:pPr marL="0" indent="0">
              <a:buNone/>
            </a:pPr>
            <a:r>
              <a:rPr lang="en-US" sz="2400" dirty="0">
                <a:latin typeface="Courier New" pitchFamily="49" charset="0"/>
                <a:cs typeface="Courier New" pitchFamily="49" charset="0"/>
              </a:rPr>
              <a:t>	age = </a:t>
            </a:r>
            <a:r>
              <a:rPr lang="en-US" sz="2400" b="1" dirty="0" err="1">
                <a:solidFill>
                  <a:schemeClr val="accent1"/>
                </a:solidFill>
                <a:latin typeface="Courier New" pitchFamily="49" charset="0"/>
                <a:cs typeface="Courier New" pitchFamily="49" charset="0"/>
              </a:rPr>
              <a:t>int</a:t>
            </a:r>
            <a:r>
              <a:rPr lang="en-US" sz="2400" dirty="0">
                <a:latin typeface="Courier New" pitchFamily="49" charset="0"/>
                <a:cs typeface="Courier New" pitchFamily="49" charset="0"/>
              </a:rPr>
              <a:t>(</a:t>
            </a:r>
            <a:r>
              <a:rPr lang="en-US" sz="2400" b="1" dirty="0">
                <a:solidFill>
                  <a:schemeClr val="accent1"/>
                </a:solidFill>
                <a:latin typeface="Courier New" pitchFamily="49" charset="0"/>
                <a:cs typeface="Courier New" pitchFamily="49" charset="0"/>
              </a:rPr>
              <a:t>input</a:t>
            </a:r>
            <a:r>
              <a:rPr lang="en-US" sz="2400" dirty="0">
                <a:latin typeface="Courier New" pitchFamily="49" charset="0"/>
                <a:cs typeface="Courier New" pitchFamily="49" charset="0"/>
              </a:rPr>
              <a:t>("Your age: "))</a:t>
            </a:r>
          </a:p>
        </p:txBody>
      </p:sp>
      <p:sp>
        <p:nvSpPr>
          <p:cNvPr id="4" name="Slide Number Placeholder 3"/>
          <p:cNvSpPr>
            <a:spLocks noGrp="1"/>
          </p:cNvSpPr>
          <p:nvPr>
            <p:ph type="sldNum" sz="quarter" idx="12"/>
          </p:nvPr>
        </p:nvSpPr>
        <p:spPr/>
        <p:txBody>
          <a:bodyPr/>
          <a:lstStyle/>
          <a:p>
            <a:fld id="{1F9F0B16-AAA5-4790-BCBA-E678911F1380}" type="slidenum">
              <a:rPr lang="en-US" smtClean="0"/>
              <a:t>44</a:t>
            </a:fld>
            <a:endParaRPr lang="en-US"/>
          </a:p>
        </p:txBody>
      </p:sp>
      <p:sp>
        <p:nvSpPr>
          <p:cNvPr id="5" name="TextBox 4"/>
          <p:cNvSpPr txBox="1"/>
          <p:nvPr/>
        </p:nvSpPr>
        <p:spPr>
          <a:xfrm>
            <a:off x="5715000" y="4495800"/>
            <a:ext cx="2895600" cy="1677382"/>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a:spcAft>
                <a:spcPts val="600"/>
              </a:spcAft>
            </a:pPr>
            <a:r>
              <a:rPr lang="en-US" sz="1400" dirty="0"/>
              <a:t>We can </a:t>
            </a:r>
            <a:r>
              <a:rPr lang="en-US" sz="1400" b="1" dirty="0"/>
              <a:t>nest commands</a:t>
            </a:r>
            <a:r>
              <a:rPr lang="en-US" sz="1400" dirty="0"/>
              <a:t> inside of each other, as in the second example here. This works a lot like the order of operations in math—whatever is the most nested is executed first, and then execution proceeds outward.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45" y="4775802"/>
            <a:ext cx="5078631" cy="61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834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ourier New" panose="02070309020205020404" pitchFamily="49" charset="0"/>
                <a:cs typeface="Courier New" panose="02070309020205020404" pitchFamily="49" charset="0"/>
              </a:rPr>
              <a:t>input()</a:t>
            </a:r>
          </a:p>
        </p:txBody>
      </p:sp>
      <p:sp>
        <p:nvSpPr>
          <p:cNvPr id="3" name="Content Placeholder 2"/>
          <p:cNvSpPr>
            <a:spLocks noGrp="1"/>
          </p:cNvSpPr>
          <p:nvPr>
            <p:ph idx="1"/>
          </p:nvPr>
        </p:nvSpPr>
        <p:spPr/>
        <p:txBody>
          <a:bodyPr/>
          <a:lstStyle/>
          <a:p>
            <a:pPr marL="0" indent="0">
              <a:buNone/>
            </a:pPr>
            <a:r>
              <a:rPr lang="en-US" dirty="0"/>
              <a:t>Syntax:</a:t>
            </a:r>
          </a:p>
          <a:p>
            <a:pPr marL="0" indent="0">
              <a:buNone/>
            </a:pPr>
            <a:r>
              <a:rPr lang="en-US" dirty="0"/>
              <a:t>	</a:t>
            </a:r>
            <a:r>
              <a:rPr lang="en-US" sz="2400" b="1" dirty="0">
                <a:solidFill>
                  <a:schemeClr val="accent1"/>
                </a:solidFill>
                <a:latin typeface="Courier New" pitchFamily="49" charset="0"/>
                <a:cs typeface="Courier New" pitchFamily="49" charset="0"/>
              </a:rPr>
              <a:t>input</a:t>
            </a:r>
            <a:r>
              <a:rPr lang="en-US" sz="2400" dirty="0">
                <a:latin typeface="Courier New" pitchFamily="49" charset="0"/>
                <a:cs typeface="Courier New" pitchFamily="49" charset="0"/>
              </a:rPr>
              <a:t>("Optional prompt: ")</a:t>
            </a:r>
            <a:endParaRPr lang="en-US" dirty="0"/>
          </a:p>
          <a:p>
            <a:pPr marL="0" indent="0">
              <a:buNone/>
            </a:pPr>
            <a:r>
              <a:rPr lang="en-US" dirty="0"/>
              <a:t>Examples: </a:t>
            </a:r>
          </a:p>
          <a:p>
            <a:pPr marL="0" indent="0">
              <a:buNone/>
            </a:pPr>
            <a:r>
              <a:rPr lang="en-US" sz="2400" dirty="0">
                <a:latin typeface="Courier New" pitchFamily="49" charset="0"/>
                <a:cs typeface="Courier New" pitchFamily="49" charset="0"/>
              </a:rPr>
              <a:t>	</a:t>
            </a:r>
          </a:p>
          <a:p>
            <a:pPr marL="0" indent="0">
              <a:buNone/>
            </a:pPr>
            <a:r>
              <a:rPr lang="en-US" sz="2400" dirty="0">
                <a:latin typeface="Courier New" pitchFamily="49" charset="0"/>
                <a:cs typeface="Courier New" pitchFamily="49" charset="0"/>
              </a:rPr>
              <a:t>	name = </a:t>
            </a:r>
            <a:r>
              <a:rPr lang="en-US" sz="2400" b="1" dirty="0">
                <a:solidFill>
                  <a:schemeClr val="accent1"/>
                </a:solidFill>
                <a:latin typeface="Courier New" pitchFamily="49" charset="0"/>
                <a:cs typeface="Courier New" pitchFamily="49" charset="0"/>
              </a:rPr>
              <a:t>input</a:t>
            </a:r>
            <a:r>
              <a:rPr lang="en-US" sz="2400" dirty="0">
                <a:latin typeface="Courier New" pitchFamily="49" charset="0"/>
                <a:cs typeface="Courier New" pitchFamily="49" charset="0"/>
              </a:rPr>
              <a:t>("Your name: ")</a:t>
            </a:r>
          </a:p>
          <a:p>
            <a:pPr marL="0" indent="0">
              <a:buNone/>
            </a:pPr>
            <a:r>
              <a:rPr lang="en-US" sz="2400" dirty="0">
                <a:latin typeface="Courier New" pitchFamily="49" charset="0"/>
                <a:cs typeface="Courier New" pitchFamily="49" charset="0"/>
              </a:rPr>
              <a:t>	</a:t>
            </a:r>
          </a:p>
          <a:p>
            <a:pPr marL="0" indent="0">
              <a:buNone/>
            </a:pPr>
            <a:r>
              <a:rPr lang="en-US" sz="2400" dirty="0">
                <a:latin typeface="Courier New" pitchFamily="49" charset="0"/>
                <a:cs typeface="Courier New" pitchFamily="49" charset="0"/>
              </a:rPr>
              <a:t>	age = </a:t>
            </a:r>
            <a:r>
              <a:rPr lang="en-US" sz="2400" b="1" dirty="0" err="1">
                <a:solidFill>
                  <a:srgbClr val="0070C0"/>
                </a:solidFill>
                <a:latin typeface="Courier New" pitchFamily="49" charset="0"/>
                <a:cs typeface="Courier New" pitchFamily="49" charset="0"/>
              </a:rPr>
              <a:t>int</a:t>
            </a:r>
            <a:r>
              <a:rPr lang="en-US" sz="2400" dirty="0">
                <a:latin typeface="Courier New" pitchFamily="49" charset="0"/>
                <a:cs typeface="Courier New" pitchFamily="49" charset="0"/>
              </a:rPr>
              <a:t>(</a:t>
            </a:r>
            <a:r>
              <a:rPr lang="en-US" sz="2400" b="1" dirty="0">
                <a:solidFill>
                  <a:schemeClr val="accent1"/>
                </a:solidFill>
                <a:latin typeface="Courier New" pitchFamily="49" charset="0"/>
                <a:cs typeface="Courier New" pitchFamily="49" charset="0"/>
              </a:rPr>
              <a:t>input</a:t>
            </a:r>
            <a:r>
              <a:rPr lang="en-US" sz="2400" dirty="0">
                <a:latin typeface="Courier New" pitchFamily="49" charset="0"/>
                <a:cs typeface="Courier New" pitchFamily="49" charset="0"/>
              </a:rPr>
              <a:t>("Your age: "))</a:t>
            </a:r>
          </a:p>
        </p:txBody>
      </p:sp>
      <p:sp>
        <p:nvSpPr>
          <p:cNvPr id="4" name="Slide Number Placeholder 3"/>
          <p:cNvSpPr>
            <a:spLocks noGrp="1"/>
          </p:cNvSpPr>
          <p:nvPr>
            <p:ph type="sldNum" sz="quarter" idx="12"/>
          </p:nvPr>
        </p:nvSpPr>
        <p:spPr/>
        <p:txBody>
          <a:bodyPr/>
          <a:lstStyle/>
          <a:p>
            <a:fld id="{1F9F0B16-AAA5-4790-BCBA-E678911F1380}" type="slidenum">
              <a:rPr lang="en-US" smtClean="0"/>
              <a:t>45</a:t>
            </a:fld>
            <a:endParaRPr lang="en-US"/>
          </a:p>
        </p:txBody>
      </p:sp>
      <p:sp>
        <p:nvSpPr>
          <p:cNvPr id="7" name="Freeform 6"/>
          <p:cNvSpPr/>
          <p:nvPr/>
        </p:nvSpPr>
        <p:spPr>
          <a:xfrm>
            <a:off x="1937426" y="3657600"/>
            <a:ext cx="1186774" cy="228600"/>
          </a:xfrm>
          <a:custGeom>
            <a:avLst/>
            <a:gdLst>
              <a:gd name="connsiteX0" fmla="*/ 0 w 1186774"/>
              <a:gd name="connsiteY0" fmla="*/ 350242 h 350242"/>
              <a:gd name="connsiteX1" fmla="*/ 583660 w 1186774"/>
              <a:gd name="connsiteY1" fmla="*/ 46 h 350242"/>
              <a:gd name="connsiteX2" fmla="*/ 1186774 w 1186774"/>
              <a:gd name="connsiteY2" fmla="*/ 330786 h 350242"/>
            </a:gdLst>
            <a:ahLst/>
            <a:cxnLst>
              <a:cxn ang="0">
                <a:pos x="connsiteX0" y="connsiteY0"/>
              </a:cxn>
              <a:cxn ang="0">
                <a:pos x="connsiteX1" y="connsiteY1"/>
              </a:cxn>
              <a:cxn ang="0">
                <a:pos x="connsiteX2" y="connsiteY2"/>
              </a:cxn>
            </a:cxnLst>
            <a:rect l="l" t="t" r="r" b="b"/>
            <a:pathLst>
              <a:path w="1186774" h="350242">
                <a:moveTo>
                  <a:pt x="0" y="350242"/>
                </a:moveTo>
                <a:cubicBezTo>
                  <a:pt x="192932" y="176765"/>
                  <a:pt x="385864" y="3289"/>
                  <a:pt x="583660" y="46"/>
                </a:cubicBezTo>
                <a:cubicBezTo>
                  <a:pt x="781456" y="-3197"/>
                  <a:pt x="984115" y="163794"/>
                  <a:pt x="1186774" y="330786"/>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752600" y="4572000"/>
            <a:ext cx="990600" cy="228600"/>
          </a:xfrm>
          <a:custGeom>
            <a:avLst/>
            <a:gdLst>
              <a:gd name="connsiteX0" fmla="*/ 0 w 1186774"/>
              <a:gd name="connsiteY0" fmla="*/ 350242 h 350242"/>
              <a:gd name="connsiteX1" fmla="*/ 583660 w 1186774"/>
              <a:gd name="connsiteY1" fmla="*/ 46 h 350242"/>
              <a:gd name="connsiteX2" fmla="*/ 1186774 w 1186774"/>
              <a:gd name="connsiteY2" fmla="*/ 330786 h 350242"/>
            </a:gdLst>
            <a:ahLst/>
            <a:cxnLst>
              <a:cxn ang="0">
                <a:pos x="connsiteX0" y="connsiteY0"/>
              </a:cxn>
              <a:cxn ang="0">
                <a:pos x="connsiteX1" y="connsiteY1"/>
              </a:cxn>
              <a:cxn ang="0">
                <a:pos x="connsiteX2" y="connsiteY2"/>
              </a:cxn>
            </a:cxnLst>
            <a:rect l="l" t="t" r="r" b="b"/>
            <a:pathLst>
              <a:path w="1186774" h="350242">
                <a:moveTo>
                  <a:pt x="0" y="350242"/>
                </a:moveTo>
                <a:cubicBezTo>
                  <a:pt x="192932" y="176765"/>
                  <a:pt x="385864" y="3289"/>
                  <a:pt x="583660" y="46"/>
                </a:cubicBezTo>
                <a:cubicBezTo>
                  <a:pt x="781456" y="-3197"/>
                  <a:pt x="984115" y="163794"/>
                  <a:pt x="1186774" y="330786"/>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819400" y="4572000"/>
            <a:ext cx="914400" cy="228600"/>
          </a:xfrm>
          <a:custGeom>
            <a:avLst/>
            <a:gdLst>
              <a:gd name="connsiteX0" fmla="*/ 0 w 1186774"/>
              <a:gd name="connsiteY0" fmla="*/ 350242 h 350242"/>
              <a:gd name="connsiteX1" fmla="*/ 583660 w 1186774"/>
              <a:gd name="connsiteY1" fmla="*/ 46 h 350242"/>
              <a:gd name="connsiteX2" fmla="*/ 1186774 w 1186774"/>
              <a:gd name="connsiteY2" fmla="*/ 330786 h 350242"/>
            </a:gdLst>
            <a:ahLst/>
            <a:cxnLst>
              <a:cxn ang="0">
                <a:pos x="connsiteX0" y="connsiteY0"/>
              </a:cxn>
              <a:cxn ang="0">
                <a:pos x="connsiteX1" y="connsiteY1"/>
              </a:cxn>
              <a:cxn ang="0">
                <a:pos x="connsiteX2" y="connsiteY2"/>
              </a:cxn>
            </a:cxnLst>
            <a:rect l="l" t="t" r="r" b="b"/>
            <a:pathLst>
              <a:path w="1186774" h="350242">
                <a:moveTo>
                  <a:pt x="0" y="350242"/>
                </a:moveTo>
                <a:cubicBezTo>
                  <a:pt x="192932" y="176765"/>
                  <a:pt x="385864" y="3289"/>
                  <a:pt x="583660" y="46"/>
                </a:cubicBezTo>
                <a:cubicBezTo>
                  <a:pt x="781456" y="-3197"/>
                  <a:pt x="984115" y="163794"/>
                  <a:pt x="1186774" y="330786"/>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0832" y="5638800"/>
            <a:ext cx="8133765" cy="523220"/>
          </a:xfrm>
          <a:prstGeom prst="rect">
            <a:avLst/>
          </a:prstGeom>
          <a:noFill/>
        </p:spPr>
        <p:txBody>
          <a:bodyPr wrap="none" rtlCol="0">
            <a:spAutoFit/>
          </a:bodyPr>
          <a:lstStyle/>
          <a:p>
            <a:pPr algn="ctr"/>
            <a:r>
              <a:rPr lang="en-US" sz="1400" dirty="0"/>
              <a:t>We say that </a:t>
            </a:r>
            <a:r>
              <a:rPr lang="en-US" sz="1200" dirty="0">
                <a:latin typeface="Courier New" pitchFamily="49" charset="0"/>
                <a:cs typeface="Courier New" pitchFamily="49" charset="0"/>
              </a:rPr>
              <a:t>input()</a:t>
            </a:r>
            <a:r>
              <a:rPr lang="en-US" sz="1200" dirty="0">
                <a:cs typeface="Courier New" pitchFamily="49" charset="0"/>
              </a:rPr>
              <a:t> </a:t>
            </a:r>
            <a:r>
              <a:rPr lang="en-US" sz="1400" dirty="0"/>
              <a:t>"returns" a value (in this case, a string version of whatever was entered in the terminal)</a:t>
            </a:r>
          </a:p>
          <a:p>
            <a:pPr algn="ctr"/>
            <a:r>
              <a:rPr lang="en-US" sz="1400" dirty="0"/>
              <a:t>This value can then be used by another function (e.g. </a:t>
            </a:r>
            <a:r>
              <a:rPr lang="en-US" sz="1200" dirty="0" err="1">
                <a:latin typeface="Courier New" pitchFamily="49" charset="0"/>
                <a:cs typeface="Courier New" pitchFamily="49" charset="0"/>
              </a:rPr>
              <a:t>int</a:t>
            </a:r>
            <a:r>
              <a:rPr lang="en-US" sz="1200" dirty="0">
                <a:latin typeface="Courier New" pitchFamily="49" charset="0"/>
                <a:cs typeface="Courier New" pitchFamily="49" charset="0"/>
              </a:rPr>
              <a:t>()</a:t>
            </a:r>
            <a:r>
              <a:rPr lang="en-US" sz="1400" dirty="0"/>
              <a:t>) or saved in a variable.</a:t>
            </a:r>
          </a:p>
        </p:txBody>
      </p:sp>
      <p:sp>
        <p:nvSpPr>
          <p:cNvPr id="12" name="TextBox 11"/>
          <p:cNvSpPr txBox="1"/>
          <p:nvPr/>
        </p:nvSpPr>
        <p:spPr>
          <a:xfrm>
            <a:off x="1905000" y="3429000"/>
            <a:ext cx="1295400" cy="230832"/>
          </a:xfrm>
          <a:prstGeom prst="rect">
            <a:avLst/>
          </a:prstGeom>
          <a:noFill/>
        </p:spPr>
        <p:txBody>
          <a:bodyPr wrap="square" rtlCol="0">
            <a:spAutoFit/>
          </a:bodyPr>
          <a:lstStyle/>
          <a:p>
            <a:pPr algn="ctr"/>
            <a:r>
              <a:rPr lang="en-US" sz="900" dirty="0"/>
              <a:t>returned value</a:t>
            </a:r>
          </a:p>
        </p:txBody>
      </p:sp>
      <p:sp>
        <p:nvSpPr>
          <p:cNvPr id="13" name="TextBox 12"/>
          <p:cNvSpPr txBox="1"/>
          <p:nvPr/>
        </p:nvSpPr>
        <p:spPr>
          <a:xfrm>
            <a:off x="2590800" y="4343400"/>
            <a:ext cx="1295400" cy="230832"/>
          </a:xfrm>
          <a:prstGeom prst="rect">
            <a:avLst/>
          </a:prstGeom>
          <a:noFill/>
        </p:spPr>
        <p:txBody>
          <a:bodyPr wrap="square" rtlCol="0">
            <a:spAutoFit/>
          </a:bodyPr>
          <a:lstStyle/>
          <a:p>
            <a:pPr algn="ctr"/>
            <a:r>
              <a:rPr lang="en-US" sz="900" dirty="0"/>
              <a:t>returned value</a:t>
            </a:r>
          </a:p>
        </p:txBody>
      </p:sp>
      <p:sp>
        <p:nvSpPr>
          <p:cNvPr id="14" name="TextBox 13"/>
          <p:cNvSpPr txBox="1"/>
          <p:nvPr/>
        </p:nvSpPr>
        <p:spPr>
          <a:xfrm>
            <a:off x="1676400" y="4343400"/>
            <a:ext cx="1066800" cy="230832"/>
          </a:xfrm>
          <a:prstGeom prst="rect">
            <a:avLst/>
          </a:prstGeom>
          <a:noFill/>
        </p:spPr>
        <p:txBody>
          <a:bodyPr wrap="square" rtlCol="0">
            <a:spAutoFit/>
          </a:bodyPr>
          <a:lstStyle/>
          <a:p>
            <a:pPr algn="ctr"/>
            <a:r>
              <a:rPr lang="en-US" sz="900" dirty="0"/>
              <a:t>returned value</a:t>
            </a:r>
          </a:p>
        </p:txBody>
      </p:sp>
    </p:spTree>
    <p:extLst>
      <p:ext uri="{BB962C8B-B14F-4D97-AF65-F5344CB8AC3E}">
        <p14:creationId xmlns:p14="http://schemas.microsoft.com/office/powerpoint/2010/main" val="2765881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462" y="3387138"/>
            <a:ext cx="37052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p:txBody>
          <a:bodyPr>
            <a:normAutofit/>
          </a:bodyPr>
          <a:lstStyle/>
          <a:p>
            <a:pPr marL="0" indent="0">
              <a:spcAft>
                <a:spcPts val="1800"/>
              </a:spcAft>
              <a:buNone/>
            </a:pPr>
            <a:r>
              <a:rPr lang="en-US" sz="2800" b="1" dirty="0"/>
              <a:t>Description: </a:t>
            </a:r>
            <a:r>
              <a:rPr lang="en-US" sz="2800" dirty="0"/>
              <a:t>Returns the length of a string (also works on certain data structures). Doesn't work on numerical types.</a:t>
            </a:r>
          </a:p>
          <a:p>
            <a:pPr marL="0" indent="0">
              <a:buNone/>
            </a:pPr>
            <a:r>
              <a:rPr lang="en-US" sz="2800" dirty="0"/>
              <a:t>Examples:</a:t>
            </a:r>
          </a:p>
        </p:txBody>
      </p:sp>
      <p:sp>
        <p:nvSpPr>
          <p:cNvPr id="4" name="Slide Number Placeholder 3"/>
          <p:cNvSpPr>
            <a:spLocks noGrp="1"/>
          </p:cNvSpPr>
          <p:nvPr>
            <p:ph type="sldNum" sz="quarter" idx="12"/>
          </p:nvPr>
        </p:nvSpPr>
        <p:spPr/>
        <p:txBody>
          <a:bodyPr/>
          <a:lstStyle/>
          <a:p>
            <a:fld id="{1F9F0B16-AAA5-4790-BCBA-E678911F1380}" type="slidenum">
              <a:rPr lang="en-US" smtClean="0"/>
              <a:t>46</a:t>
            </a:fld>
            <a:endParaRPr lang="en-US"/>
          </a:p>
        </p:txBody>
      </p:sp>
      <p:sp>
        <p:nvSpPr>
          <p:cNvPr id="5" name="Freeform 4"/>
          <p:cNvSpPr/>
          <p:nvPr/>
        </p:nvSpPr>
        <p:spPr>
          <a:xfrm flipV="1">
            <a:off x="2935708" y="5383628"/>
            <a:ext cx="990600" cy="228600"/>
          </a:xfrm>
          <a:custGeom>
            <a:avLst/>
            <a:gdLst>
              <a:gd name="connsiteX0" fmla="*/ 0 w 1186774"/>
              <a:gd name="connsiteY0" fmla="*/ 350242 h 350242"/>
              <a:gd name="connsiteX1" fmla="*/ 583660 w 1186774"/>
              <a:gd name="connsiteY1" fmla="*/ 46 h 350242"/>
              <a:gd name="connsiteX2" fmla="*/ 1186774 w 1186774"/>
              <a:gd name="connsiteY2" fmla="*/ 330786 h 350242"/>
            </a:gdLst>
            <a:ahLst/>
            <a:cxnLst>
              <a:cxn ang="0">
                <a:pos x="connsiteX0" y="connsiteY0"/>
              </a:cxn>
              <a:cxn ang="0">
                <a:pos x="connsiteX1" y="connsiteY1"/>
              </a:cxn>
              <a:cxn ang="0">
                <a:pos x="connsiteX2" y="connsiteY2"/>
              </a:cxn>
            </a:cxnLst>
            <a:rect l="l" t="t" r="r" b="b"/>
            <a:pathLst>
              <a:path w="1186774" h="350242">
                <a:moveTo>
                  <a:pt x="0" y="350242"/>
                </a:moveTo>
                <a:cubicBezTo>
                  <a:pt x="192932" y="176765"/>
                  <a:pt x="385864" y="3289"/>
                  <a:pt x="583660" y="46"/>
                </a:cubicBezTo>
                <a:cubicBezTo>
                  <a:pt x="781456" y="-3197"/>
                  <a:pt x="984115" y="163794"/>
                  <a:pt x="1186774" y="330786"/>
                </a:cubicBezTo>
              </a:path>
            </a:pathLst>
          </a:custGeom>
          <a:noFill/>
          <a:ln w="190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62262" y="5618132"/>
            <a:ext cx="1064046" cy="369332"/>
          </a:xfrm>
          <a:prstGeom prst="rect">
            <a:avLst/>
          </a:prstGeom>
          <a:noFill/>
        </p:spPr>
        <p:txBody>
          <a:bodyPr wrap="square" rtlCol="0">
            <a:spAutoFit/>
          </a:bodyPr>
          <a:lstStyle/>
          <a:p>
            <a:pPr algn="ctr"/>
            <a:r>
              <a:rPr lang="en-US" sz="900" dirty="0"/>
              <a:t>returned value saved in variable</a:t>
            </a:r>
          </a:p>
        </p:txBody>
      </p:sp>
    </p:spTree>
    <p:extLst>
      <p:ext uri="{BB962C8B-B14F-4D97-AF65-F5344CB8AC3E}">
        <p14:creationId xmlns:p14="http://schemas.microsoft.com/office/powerpoint/2010/main" val="864131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abs()</a:t>
            </a:r>
          </a:p>
        </p:txBody>
      </p:sp>
      <p:sp>
        <p:nvSpPr>
          <p:cNvPr id="3" name="Content Placeholder 2"/>
          <p:cNvSpPr>
            <a:spLocks noGrp="1"/>
          </p:cNvSpPr>
          <p:nvPr>
            <p:ph idx="1"/>
          </p:nvPr>
        </p:nvSpPr>
        <p:spPr/>
        <p:txBody>
          <a:bodyPr>
            <a:normAutofit/>
          </a:bodyPr>
          <a:lstStyle/>
          <a:p>
            <a:pPr marL="0" indent="0">
              <a:spcAft>
                <a:spcPts val="1800"/>
              </a:spcAft>
              <a:buNone/>
            </a:pPr>
            <a:r>
              <a:rPr lang="en-US" sz="2800" b="1" dirty="0"/>
              <a:t>Description</a:t>
            </a:r>
            <a:r>
              <a:rPr lang="en-US" sz="2800" dirty="0"/>
              <a:t>: Returns the absolute value of a numerical value. Doesn't accept strings.</a:t>
            </a:r>
          </a:p>
          <a:p>
            <a:pPr marL="0" indent="0">
              <a:buNone/>
            </a:pPr>
            <a:r>
              <a:rPr lang="en-US" sz="2800" dirty="0"/>
              <a:t>Examples:</a:t>
            </a:r>
          </a:p>
          <a:p>
            <a:pPr marL="800100" lvl="2" indent="0">
              <a:buNone/>
            </a:pPr>
            <a:endParaRPr lang="en-US" sz="2800" dirty="0">
              <a:latin typeface="Courier New" panose="02070309020205020404" pitchFamily="49" charset="0"/>
              <a:cs typeface="Courier New" panose="02070309020205020404" pitchFamily="49" charset="0"/>
            </a:endParaRPr>
          </a:p>
          <a:p>
            <a:pPr marL="800100" lvl="2" indent="0">
              <a:buNone/>
            </a:pPr>
            <a:endParaRPr lang="en-US" sz="2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1F9F0B16-AAA5-4790-BCBA-E678911F1380}" type="slidenum">
              <a:rPr lang="en-US" smtClean="0"/>
              <a:t>47</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4" y="2980223"/>
            <a:ext cx="5948363" cy="341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322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round()</a:t>
            </a:r>
          </a:p>
        </p:txBody>
      </p:sp>
      <p:sp>
        <p:nvSpPr>
          <p:cNvPr id="3" name="Content Placeholder 2"/>
          <p:cNvSpPr>
            <a:spLocks noGrp="1"/>
          </p:cNvSpPr>
          <p:nvPr>
            <p:ph idx="1"/>
          </p:nvPr>
        </p:nvSpPr>
        <p:spPr>
          <a:xfrm>
            <a:off x="457200" y="1600200"/>
            <a:ext cx="8229600" cy="4648200"/>
          </a:xfrm>
        </p:spPr>
        <p:txBody>
          <a:bodyPr>
            <a:normAutofit/>
          </a:bodyPr>
          <a:lstStyle/>
          <a:p>
            <a:pPr marL="0" indent="0">
              <a:spcAft>
                <a:spcPts val="1800"/>
              </a:spcAft>
              <a:buNone/>
            </a:pPr>
            <a:r>
              <a:rPr lang="en-US" sz="2800" b="1" dirty="0"/>
              <a:t>Description</a:t>
            </a:r>
            <a:r>
              <a:rPr lang="en-US" sz="2800" dirty="0"/>
              <a:t>: Rounds a float to the indicated number of decimal places. If no number of decimal places is indicated, rounds to zero decimal places.</a:t>
            </a:r>
          </a:p>
          <a:p>
            <a:pPr marL="0" indent="0">
              <a:buNone/>
            </a:pPr>
            <a:r>
              <a:rPr lang="en-US" sz="2800" dirty="0" err="1"/>
              <a:t>Synatx</a:t>
            </a:r>
            <a:r>
              <a:rPr lang="en-US" sz="2800" dirty="0"/>
              <a:t>:</a:t>
            </a:r>
          </a:p>
          <a:p>
            <a:pPr marL="800100" lvl="2" indent="0">
              <a:spcAft>
                <a:spcPts val="1800"/>
              </a:spcAft>
              <a:buNone/>
            </a:pPr>
            <a:r>
              <a:rPr lang="en-US" sz="2000" b="1" dirty="0">
                <a:solidFill>
                  <a:schemeClr val="accent1"/>
                </a:solidFill>
                <a:latin typeface="Courier New" panose="02070309020205020404" pitchFamily="49" charset="0"/>
                <a:cs typeface="Courier New" panose="02070309020205020404" pitchFamily="49" charset="0"/>
              </a:rPr>
              <a:t>round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someNumber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numDecimalPlaces</a:t>
            </a:r>
            <a:r>
              <a:rPr lang="en-US" sz="2000" dirty="0">
                <a:latin typeface="Courier New" panose="02070309020205020404" pitchFamily="49" charset="0"/>
                <a:cs typeface="Courier New" panose="02070309020205020404" pitchFamily="49" charset="0"/>
              </a:rPr>
              <a:t>)</a:t>
            </a:r>
          </a:p>
          <a:p>
            <a:pPr marL="0" indent="0">
              <a:buNone/>
            </a:pPr>
            <a:r>
              <a:rPr lang="en-US" sz="2800" dirty="0"/>
              <a:t>Examples:</a:t>
            </a:r>
          </a:p>
        </p:txBody>
      </p:sp>
      <p:sp>
        <p:nvSpPr>
          <p:cNvPr id="4" name="Slide Number Placeholder 3"/>
          <p:cNvSpPr>
            <a:spLocks noGrp="1"/>
          </p:cNvSpPr>
          <p:nvPr>
            <p:ph type="sldNum" sz="quarter" idx="12"/>
          </p:nvPr>
        </p:nvSpPr>
        <p:spPr/>
        <p:txBody>
          <a:bodyPr/>
          <a:lstStyle/>
          <a:p>
            <a:fld id="{1F9F0B16-AAA5-4790-BCBA-E678911F1380}" type="slidenum">
              <a:rPr lang="en-US" smtClean="0"/>
              <a:t>48</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4" y="4475246"/>
            <a:ext cx="3190875" cy="2116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6682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many more!</a:t>
            </a:r>
          </a:p>
        </p:txBody>
      </p:sp>
      <p:sp>
        <p:nvSpPr>
          <p:cNvPr id="3" name="Content Placeholder 2"/>
          <p:cNvSpPr>
            <a:spLocks noGrp="1"/>
          </p:cNvSpPr>
          <p:nvPr>
            <p:ph idx="1"/>
          </p:nvPr>
        </p:nvSpPr>
        <p:spPr/>
        <p:txBody>
          <a:bodyPr/>
          <a:lstStyle/>
          <a:p>
            <a:r>
              <a:rPr lang="en-US" dirty="0"/>
              <a:t>Most of the other built-in functions are too advanced right now, but we'll see some more in the future</a:t>
            </a:r>
          </a:p>
          <a:p>
            <a:r>
              <a:rPr lang="en-US" dirty="0"/>
              <a:t>If you're curious, there's a full list here:</a:t>
            </a:r>
          </a:p>
          <a:p>
            <a:pPr marL="0" indent="0">
              <a:buNone/>
            </a:pPr>
            <a:endParaRPr lang="en-US" dirty="0"/>
          </a:p>
          <a:p>
            <a:pPr marL="0" indent="0" algn="ctr">
              <a:buNone/>
            </a:pPr>
            <a:r>
              <a:rPr lang="en-US" dirty="0">
                <a:hlinkClick r:id="rId3"/>
              </a:rPr>
              <a:t>https://</a:t>
            </a:r>
            <a:r>
              <a:rPr lang="en-US" sz="2800" dirty="0">
                <a:hlinkClick r:id="rId3"/>
              </a:rPr>
              <a:t>docs.python.org/2/library/functions.html</a:t>
            </a:r>
            <a:r>
              <a:rPr lang="en-US" dirty="0"/>
              <a:t> </a:t>
            </a:r>
          </a:p>
        </p:txBody>
      </p:sp>
      <p:sp>
        <p:nvSpPr>
          <p:cNvPr id="4" name="Slide Number Placeholder 3"/>
          <p:cNvSpPr>
            <a:spLocks noGrp="1"/>
          </p:cNvSpPr>
          <p:nvPr>
            <p:ph type="sldNum" sz="quarter" idx="12"/>
          </p:nvPr>
        </p:nvSpPr>
        <p:spPr/>
        <p:txBody>
          <a:bodyPr/>
          <a:lstStyle/>
          <a:p>
            <a:fld id="{1F9F0B16-AAA5-4790-BCBA-E678911F1380}" type="slidenum">
              <a:rPr lang="en-US" smtClean="0"/>
              <a:t>49</a:t>
            </a:fld>
            <a:endParaRPr lang="en-US"/>
          </a:p>
        </p:txBody>
      </p:sp>
    </p:spTree>
    <p:extLst>
      <p:ext uri="{BB962C8B-B14F-4D97-AF65-F5344CB8AC3E}">
        <p14:creationId xmlns:p14="http://schemas.microsoft.com/office/powerpoint/2010/main" val="140023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Calibri Light" panose="020F0302020204030204" pitchFamily="34" charset="0"/>
              </a:rPr>
              <a:t>1. </a:t>
            </a:r>
            <a:r>
              <a:rPr lang="en-US" dirty="0">
                <a:latin typeface="Calibri Light" panose="020F0302020204030204" pitchFamily="34" charset="0"/>
                <a:cs typeface="Courier New" panose="02070309020205020404" pitchFamily="49" charset="0"/>
              </a:rPr>
              <a:t>if/else</a:t>
            </a:r>
            <a:r>
              <a:rPr lang="en-US" dirty="0">
                <a:latin typeface="Calibri Light" panose="020F0302020204030204" pitchFamily="34" charset="0"/>
              </a:rPr>
              <a:t> statements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5</a:t>
            </a:fld>
            <a:endParaRPr lang="en-US"/>
          </a:p>
        </p:txBody>
      </p:sp>
    </p:spTree>
    <p:extLst>
      <p:ext uri="{BB962C8B-B14F-4D97-AF65-F5344CB8AC3E}">
        <p14:creationId xmlns:p14="http://schemas.microsoft.com/office/powerpoint/2010/main" val="2733492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Calibri Light" panose="020F0302020204030204" pitchFamily="34" charset="0"/>
              </a:rPr>
              <a:t>3. Non-built-in functions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50</a:t>
            </a:fld>
            <a:endParaRPr lang="en-US"/>
          </a:p>
        </p:txBody>
      </p:sp>
    </p:spTree>
    <p:extLst>
      <p:ext uri="{BB962C8B-B14F-4D97-AF65-F5344CB8AC3E}">
        <p14:creationId xmlns:p14="http://schemas.microsoft.com/office/powerpoint/2010/main" val="490757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non-built-in function?</a:t>
            </a:r>
          </a:p>
        </p:txBody>
      </p:sp>
      <p:sp>
        <p:nvSpPr>
          <p:cNvPr id="3" name="Content Placeholder 2"/>
          <p:cNvSpPr>
            <a:spLocks noGrp="1"/>
          </p:cNvSpPr>
          <p:nvPr>
            <p:ph idx="1"/>
          </p:nvPr>
        </p:nvSpPr>
        <p:spPr/>
        <p:txBody>
          <a:bodyPr>
            <a:noAutofit/>
          </a:bodyPr>
          <a:lstStyle/>
          <a:p>
            <a:pPr>
              <a:spcAft>
                <a:spcPts val="1200"/>
              </a:spcAft>
            </a:pPr>
            <a:r>
              <a:rPr lang="en-US" sz="2800" dirty="0"/>
              <a:t>The only difference is that these functions aren't accessible until you </a:t>
            </a:r>
            <a:r>
              <a:rPr lang="en-US" sz="2800" b="1" dirty="0"/>
              <a:t>import</a:t>
            </a:r>
            <a:r>
              <a:rPr lang="en-US" sz="2800" dirty="0"/>
              <a:t> them</a:t>
            </a:r>
          </a:p>
          <a:p>
            <a:pPr>
              <a:spcAft>
                <a:spcPts val="1200"/>
              </a:spcAft>
            </a:pPr>
            <a:r>
              <a:rPr lang="en-US" sz="2800" dirty="0"/>
              <a:t>Why aren't they all just built-in? It improves speed and memory usage to only import what is needed.</a:t>
            </a:r>
          </a:p>
          <a:p>
            <a:pPr>
              <a:spcAft>
                <a:spcPts val="1200"/>
              </a:spcAft>
            </a:pPr>
            <a:r>
              <a:rPr lang="en-US" sz="2800" dirty="0"/>
              <a:t>Related functions are grouped into modules. Importing a module imports all the module's functions.</a:t>
            </a:r>
          </a:p>
          <a:p>
            <a:pPr>
              <a:spcAft>
                <a:spcPts val="1200"/>
              </a:spcAft>
            </a:pPr>
            <a:r>
              <a:rPr lang="en-US" sz="2800" dirty="0"/>
              <a:t>We'll go over two modules today: </a:t>
            </a:r>
            <a:r>
              <a:rPr lang="en-US" sz="2800" dirty="0">
                <a:latin typeface="Courier New" panose="02070309020205020404" pitchFamily="49" charset="0"/>
                <a:cs typeface="Courier New" panose="02070309020205020404" pitchFamily="49" charset="0"/>
              </a:rPr>
              <a:t>math</a:t>
            </a:r>
            <a:r>
              <a:rPr lang="en-US" sz="2800" dirty="0"/>
              <a:t> and </a:t>
            </a:r>
            <a:r>
              <a:rPr lang="en-US" sz="2800" dirty="0">
                <a:latin typeface="Courier New" panose="02070309020205020404" pitchFamily="49" charset="0"/>
                <a:cs typeface="Courier New" panose="02070309020205020404" pitchFamily="49" charset="0"/>
              </a:rPr>
              <a:t>random</a:t>
            </a:r>
          </a:p>
        </p:txBody>
      </p:sp>
      <p:sp>
        <p:nvSpPr>
          <p:cNvPr id="4" name="Slide Number Placeholder 3"/>
          <p:cNvSpPr>
            <a:spLocks noGrp="1"/>
          </p:cNvSpPr>
          <p:nvPr>
            <p:ph type="sldNum" sz="quarter" idx="12"/>
          </p:nvPr>
        </p:nvSpPr>
        <p:spPr/>
        <p:txBody>
          <a:bodyPr/>
          <a:lstStyle/>
          <a:p>
            <a:fld id="{1F9F0B16-AAA5-4790-BCBA-E678911F1380}" type="slidenum">
              <a:rPr lang="en-US" smtClean="0"/>
              <a:t>51</a:t>
            </a:fld>
            <a:endParaRPr lang="en-US"/>
          </a:p>
        </p:txBody>
      </p:sp>
    </p:spTree>
    <p:extLst>
      <p:ext uri="{BB962C8B-B14F-4D97-AF65-F5344CB8AC3E}">
        <p14:creationId xmlns:p14="http://schemas.microsoft.com/office/powerpoint/2010/main" val="636727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 module</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First you must import the module. Add this to the top of your script:</a:t>
            </a:r>
          </a:p>
          <a:p>
            <a:pPr marL="800100" lvl="2" indent="0">
              <a:buNone/>
            </a:pPr>
            <a:endParaRPr lang="en-US" dirty="0">
              <a:latin typeface="Courier New" panose="02070309020205020404" pitchFamily="49" charset="0"/>
              <a:cs typeface="Courier New" panose="02070309020205020404" pitchFamily="49" charset="0"/>
            </a:endParaRPr>
          </a:p>
          <a:p>
            <a:pPr marL="800100" lvl="2" indent="0">
              <a:buNone/>
            </a:pPr>
            <a:r>
              <a:rPr lang="en-US" b="1" dirty="0">
                <a:solidFill>
                  <a:schemeClr val="accent1"/>
                </a:solidFill>
                <a:latin typeface="Courier New" panose="02070309020205020404" pitchFamily="49" charset="0"/>
                <a:cs typeface="Courier New" panose="02070309020205020404" pitchFamily="49" charset="0"/>
              </a:rPr>
              <a:t>import</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moduleName</a:t>
            </a:r>
            <a:r>
              <a:rPr lang="en-US" dirty="0">
                <a:latin typeface="Courier New" panose="02070309020205020404" pitchFamily="49" charset="0"/>
                <a:cs typeface="Courier New" panose="02070309020205020404" pitchFamily="49" charset="0"/>
              </a:rPr>
              <a:t>&gt;</a:t>
            </a:r>
          </a:p>
          <a:p>
            <a:pPr marL="800100" lvl="2" indent="0">
              <a:buNone/>
            </a:pPr>
            <a:endParaRPr lang="en-US" dirty="0"/>
          </a:p>
          <a:p>
            <a:pPr marL="514350" indent="-514350">
              <a:buFont typeface="+mj-lt"/>
              <a:buAutoNum type="arabicPeriod"/>
            </a:pPr>
            <a:r>
              <a:rPr lang="en-US" dirty="0"/>
              <a:t>To use a function of the module, you must prefix the function with the name of the module (using a period between them):</a:t>
            </a:r>
          </a:p>
          <a:p>
            <a:pPr marL="800100" lvl="2" indent="0">
              <a:buNone/>
            </a:pPr>
            <a:endParaRPr lang="en-US" dirty="0"/>
          </a:p>
          <a:p>
            <a:pPr marL="800100" lvl="2"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moduleName</a:t>
            </a:r>
            <a:r>
              <a:rPr lang="en-US" dirty="0">
                <a:latin typeface="Courier New" panose="02070309020205020404" pitchFamily="49" charset="0"/>
                <a:cs typeface="Courier New" panose="02070309020205020404" pitchFamily="49" charset="0"/>
              </a:rPr>
              <a:t>&gt;.&lt;</a:t>
            </a:r>
            <a:r>
              <a:rPr lang="en-US" dirty="0" err="1">
                <a:latin typeface="Courier New" panose="02070309020205020404" pitchFamily="49" charset="0"/>
                <a:cs typeface="Courier New" panose="02070309020205020404" pitchFamily="49" charset="0"/>
              </a:rPr>
              <a:t>functionName</a:t>
            </a:r>
            <a:r>
              <a:rPr lang="en-US" dirty="0">
                <a:latin typeface="Courier New" panose="02070309020205020404" pitchFamily="49" charset="0"/>
                <a:cs typeface="Courier New" panose="02070309020205020404" pitchFamily="49" charset="0"/>
              </a:rPr>
              <a:t>&gt;</a:t>
            </a:r>
          </a:p>
        </p:txBody>
      </p:sp>
      <p:sp>
        <p:nvSpPr>
          <p:cNvPr id="4" name="Slide Number Placeholder 3"/>
          <p:cNvSpPr>
            <a:spLocks noGrp="1"/>
          </p:cNvSpPr>
          <p:nvPr>
            <p:ph type="sldNum" sz="quarter" idx="12"/>
          </p:nvPr>
        </p:nvSpPr>
        <p:spPr/>
        <p:txBody>
          <a:bodyPr/>
          <a:lstStyle/>
          <a:p>
            <a:fld id="{1F9F0B16-AAA5-4790-BCBA-E678911F1380}" type="slidenum">
              <a:rPr lang="en-US" smtClean="0"/>
              <a:t>52</a:t>
            </a:fld>
            <a:endParaRPr lang="en-US"/>
          </a:p>
        </p:txBody>
      </p:sp>
    </p:spTree>
    <p:extLst>
      <p:ext uri="{BB962C8B-B14F-4D97-AF65-F5344CB8AC3E}">
        <p14:creationId xmlns:p14="http://schemas.microsoft.com/office/powerpoint/2010/main" val="424165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math</a:t>
            </a:r>
            <a:r>
              <a:rPr lang="en-US" dirty="0"/>
              <a:t> module</a:t>
            </a:r>
          </a:p>
        </p:txBody>
      </p:sp>
      <p:sp>
        <p:nvSpPr>
          <p:cNvPr id="3" name="Content Placeholder 2"/>
          <p:cNvSpPr>
            <a:spLocks noGrp="1"/>
          </p:cNvSpPr>
          <p:nvPr>
            <p:ph idx="1"/>
          </p:nvPr>
        </p:nvSpPr>
        <p:spPr/>
        <p:txBody>
          <a:bodyPr>
            <a:normAutofit lnSpcReduction="10000"/>
          </a:bodyPr>
          <a:lstStyle/>
          <a:p>
            <a:pPr marL="0" indent="0">
              <a:buNone/>
            </a:pPr>
            <a:r>
              <a:rPr lang="en-US" b="1" dirty="0"/>
              <a:t>Description</a:t>
            </a:r>
            <a:r>
              <a:rPr lang="en-US" dirty="0"/>
              <a:t>: Contains many advanced math-related functions.</a:t>
            </a:r>
          </a:p>
          <a:p>
            <a:pPr marL="0" indent="0">
              <a:buNone/>
            </a:pPr>
            <a:endParaRPr lang="en-US" dirty="0"/>
          </a:p>
          <a:p>
            <a:pPr marL="0" indent="0">
              <a:buNone/>
            </a:pPr>
            <a:r>
              <a:rPr lang="en-US" dirty="0"/>
              <a:t>Usage example:</a:t>
            </a:r>
          </a:p>
          <a:p>
            <a:pPr marL="800100" lvl="2" indent="0">
              <a:buNone/>
            </a:pPr>
            <a:r>
              <a:rPr lang="en-US" b="1" dirty="0">
                <a:solidFill>
                  <a:schemeClr val="accent1"/>
                </a:solidFill>
                <a:latin typeface="Courier New" panose="02070309020205020404" pitchFamily="49" charset="0"/>
                <a:cs typeface="Courier New" panose="02070309020205020404" pitchFamily="49" charset="0"/>
              </a:rPr>
              <a:t>import</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math</a:t>
            </a:r>
          </a:p>
          <a:p>
            <a:pPr marL="800100" lvl="2" indent="0">
              <a:buNone/>
            </a:pPr>
            <a:endParaRPr lang="en-US" dirty="0">
              <a:latin typeface="Courier New" panose="02070309020205020404" pitchFamily="49" charset="0"/>
              <a:cs typeface="Courier New" panose="02070309020205020404" pitchFamily="49" charset="0"/>
            </a:endParaRPr>
          </a:p>
          <a:p>
            <a:pPr marL="800100" lvl="2" indent="0">
              <a:buNone/>
            </a:pPr>
            <a:r>
              <a:rPr lang="en-US" dirty="0" err="1">
                <a:latin typeface="Courier New" panose="02070309020205020404" pitchFamily="49" charset="0"/>
                <a:cs typeface="Courier New" panose="02070309020205020404" pitchFamily="49" charset="0"/>
              </a:rPr>
              <a:t>math.sqrt</a:t>
            </a:r>
            <a:r>
              <a:rPr lang="en-US" dirty="0">
                <a:latin typeface="Courier New" panose="02070309020205020404" pitchFamily="49" charset="0"/>
                <a:cs typeface="Courier New" panose="02070309020205020404" pitchFamily="49" charset="0"/>
              </a:rPr>
              <a:t>(4)</a:t>
            </a:r>
          </a:p>
          <a:p>
            <a:pPr marL="800100" lvl="2" indent="0">
              <a:buNone/>
            </a:pPr>
            <a:r>
              <a:rPr lang="en-US" dirty="0">
                <a:latin typeface="Courier New" panose="02070309020205020404" pitchFamily="49" charset="0"/>
                <a:cs typeface="Courier New" panose="02070309020205020404" pitchFamily="49" charset="0"/>
              </a:rPr>
              <a:t>math.log10(1000)</a:t>
            </a:r>
          </a:p>
          <a:p>
            <a:pPr marL="800100" lvl="2" indent="0">
              <a:buNone/>
            </a:pPr>
            <a:r>
              <a:rPr lang="en-US" dirty="0" err="1">
                <a:latin typeface="Courier New" panose="02070309020205020404" pitchFamily="49" charset="0"/>
                <a:cs typeface="Courier New" panose="02070309020205020404" pitchFamily="49" charset="0"/>
              </a:rPr>
              <a:t>math.sin</a:t>
            </a:r>
            <a:r>
              <a:rPr lang="en-US" dirty="0">
                <a:latin typeface="Courier New" panose="02070309020205020404" pitchFamily="49" charset="0"/>
                <a:cs typeface="Courier New" panose="02070309020205020404" pitchFamily="49" charset="0"/>
              </a:rPr>
              <a:t>(1)</a:t>
            </a:r>
          </a:p>
          <a:p>
            <a:pPr marL="800100" lvl="2" indent="0">
              <a:buNone/>
            </a:pPr>
            <a:r>
              <a:rPr lang="en-US" dirty="0" err="1">
                <a:latin typeface="Courier New" panose="02070309020205020404" pitchFamily="49" charset="0"/>
                <a:cs typeface="Courier New" panose="02070309020205020404" pitchFamily="49" charset="0"/>
              </a:rPr>
              <a:t>math.cos</a:t>
            </a:r>
            <a:r>
              <a:rPr lang="en-US" dirty="0">
                <a:latin typeface="Courier New" panose="02070309020205020404" pitchFamily="49" charset="0"/>
                <a:cs typeface="Courier New" panose="02070309020205020404" pitchFamily="49" charset="0"/>
              </a:rPr>
              <a:t>(0)</a:t>
            </a:r>
          </a:p>
        </p:txBody>
      </p:sp>
      <p:sp>
        <p:nvSpPr>
          <p:cNvPr id="4" name="Slide Number Placeholder 3"/>
          <p:cNvSpPr>
            <a:spLocks noGrp="1"/>
          </p:cNvSpPr>
          <p:nvPr>
            <p:ph type="sldNum" sz="quarter" idx="12"/>
          </p:nvPr>
        </p:nvSpPr>
        <p:spPr/>
        <p:txBody>
          <a:bodyPr/>
          <a:lstStyle/>
          <a:p>
            <a:fld id="{1F9F0B16-AAA5-4790-BCBA-E678911F1380}" type="slidenum">
              <a:rPr lang="en-US" smtClean="0"/>
              <a:t>53</a:t>
            </a:fld>
            <a:endParaRPr lang="en-US"/>
          </a:p>
        </p:txBody>
      </p:sp>
      <p:sp>
        <p:nvSpPr>
          <p:cNvPr id="5" name="TextBox 4"/>
          <p:cNvSpPr txBox="1"/>
          <p:nvPr/>
        </p:nvSpPr>
        <p:spPr>
          <a:xfrm>
            <a:off x="6019800" y="4419600"/>
            <a:ext cx="2667000" cy="1538883"/>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a:spcAft>
                <a:spcPts val="600"/>
              </a:spcAft>
            </a:pPr>
            <a:r>
              <a:rPr lang="en-US" sz="1400" dirty="0"/>
              <a:t>These functions all return values! (As do most functions) </a:t>
            </a:r>
          </a:p>
          <a:p>
            <a:pPr>
              <a:spcAft>
                <a:spcPts val="600"/>
              </a:spcAft>
            </a:pPr>
            <a:r>
              <a:rPr lang="en-US" sz="1400" dirty="0"/>
              <a:t>You must save the returned value in a variable to use it elsewhere in the code.</a:t>
            </a:r>
          </a:p>
        </p:txBody>
      </p:sp>
    </p:spTree>
    <p:extLst>
      <p:ext uri="{BB962C8B-B14F-4D97-AF65-F5344CB8AC3E}">
        <p14:creationId xmlns:p14="http://schemas.microsoft.com/office/powerpoint/2010/main" val="779163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random</a:t>
            </a:r>
            <a:r>
              <a:rPr lang="en-US" dirty="0"/>
              <a:t> module</a:t>
            </a:r>
          </a:p>
        </p:txBody>
      </p:sp>
      <p:sp>
        <p:nvSpPr>
          <p:cNvPr id="3" name="Content Placeholder 2"/>
          <p:cNvSpPr>
            <a:spLocks noGrp="1"/>
          </p:cNvSpPr>
          <p:nvPr>
            <p:ph idx="1"/>
          </p:nvPr>
        </p:nvSpPr>
        <p:spPr/>
        <p:txBody>
          <a:bodyPr>
            <a:normAutofit/>
          </a:bodyPr>
          <a:lstStyle/>
          <a:p>
            <a:pPr marL="0" indent="0">
              <a:buNone/>
            </a:pPr>
            <a:r>
              <a:rPr lang="en-US" b="1" dirty="0"/>
              <a:t>Description</a:t>
            </a:r>
            <a:r>
              <a:rPr lang="en-US" dirty="0"/>
              <a:t>:</a:t>
            </a:r>
            <a:r>
              <a:rPr lang="en-US" b="1" dirty="0"/>
              <a:t> </a:t>
            </a:r>
            <a:r>
              <a:rPr lang="en-US" dirty="0"/>
              <a:t>contains functions for generating random numbers.</a:t>
            </a:r>
          </a:p>
          <a:p>
            <a:pPr marL="0" indent="0">
              <a:buNone/>
            </a:pPr>
            <a:endParaRPr lang="en-US" dirty="0"/>
          </a:p>
          <a:p>
            <a:pPr marL="0" indent="0">
              <a:buNone/>
            </a:pPr>
            <a:r>
              <a:rPr lang="en-US" dirty="0"/>
              <a:t>Usage example:</a:t>
            </a:r>
          </a:p>
          <a:p>
            <a:pPr marL="800100" lvl="2" indent="0">
              <a:buNone/>
            </a:pPr>
            <a:r>
              <a:rPr lang="en-US" b="1" dirty="0">
                <a:solidFill>
                  <a:schemeClr val="accent1"/>
                </a:solidFill>
                <a:latin typeface="Courier New" panose="02070309020205020404" pitchFamily="49" charset="0"/>
                <a:cs typeface="Courier New" panose="02070309020205020404" pitchFamily="49" charset="0"/>
              </a:rPr>
              <a:t>import</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random</a:t>
            </a:r>
          </a:p>
          <a:p>
            <a:pPr marL="800100" lvl="2" indent="0">
              <a:buNone/>
            </a:pPr>
            <a:endParaRPr lang="en-US" dirty="0">
              <a:latin typeface="Courier New" panose="02070309020205020404" pitchFamily="49" charset="0"/>
              <a:cs typeface="Courier New" panose="02070309020205020404" pitchFamily="49" charset="0"/>
            </a:endParaRPr>
          </a:p>
          <a:p>
            <a:pPr marL="800100" lvl="2" indent="0">
              <a:buNone/>
            </a:pPr>
            <a:r>
              <a:rPr lang="en-US" dirty="0" err="1">
                <a:latin typeface="Courier New" panose="02070309020205020404" pitchFamily="49" charset="0"/>
                <a:cs typeface="Courier New" panose="02070309020205020404" pitchFamily="49" charset="0"/>
              </a:rPr>
              <a:t>random.random</a:t>
            </a:r>
            <a:r>
              <a:rPr lang="en-US" dirty="0">
                <a:latin typeface="Courier New" panose="02070309020205020404" pitchFamily="49" charset="0"/>
                <a:cs typeface="Courier New" panose="02070309020205020404" pitchFamily="49" charset="0"/>
              </a:rPr>
              <a:t>()</a:t>
            </a:r>
          </a:p>
          <a:p>
            <a:pPr marL="800100" lvl="2" indent="0">
              <a:buNone/>
            </a:pPr>
            <a:r>
              <a:rPr lang="en-US" dirty="0" err="1">
                <a:latin typeface="Courier New" panose="02070309020205020404" pitchFamily="49" charset="0"/>
                <a:cs typeface="Courier New" panose="02070309020205020404" pitchFamily="49" charset="0"/>
              </a:rPr>
              <a:t>random.randint</a:t>
            </a:r>
            <a:r>
              <a:rPr lang="en-US" dirty="0">
                <a:latin typeface="Courier New" panose="02070309020205020404" pitchFamily="49" charset="0"/>
                <a:cs typeface="Courier New" panose="02070309020205020404" pitchFamily="49" charset="0"/>
              </a:rPr>
              <a:t>(0,10)</a:t>
            </a:r>
          </a:p>
          <a:p>
            <a:pPr marL="800100" lvl="2" indent="0">
              <a:buNone/>
            </a:pPr>
            <a:r>
              <a:rPr lang="en-US" dirty="0" err="1">
                <a:latin typeface="Courier New" panose="02070309020205020404" pitchFamily="49" charset="0"/>
                <a:cs typeface="Courier New" panose="02070309020205020404" pitchFamily="49" charset="0"/>
              </a:rPr>
              <a:t>random.gauss</a:t>
            </a:r>
            <a:r>
              <a:rPr lang="en-US" dirty="0">
                <a:latin typeface="Courier New" panose="02070309020205020404" pitchFamily="49" charset="0"/>
                <a:cs typeface="Courier New" panose="02070309020205020404" pitchFamily="49" charset="0"/>
              </a:rPr>
              <a:t>(5, 2) </a:t>
            </a:r>
          </a:p>
          <a:p>
            <a:pPr marL="800100" lvl="2" indent="0">
              <a:buNone/>
            </a:pP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1F9F0B16-AAA5-4790-BCBA-E678911F1380}" type="slidenum">
              <a:rPr lang="en-US" smtClean="0"/>
              <a:t>54</a:t>
            </a:fld>
            <a:endParaRPr lang="en-US"/>
          </a:p>
        </p:txBody>
      </p:sp>
      <p:sp>
        <p:nvSpPr>
          <p:cNvPr id="6" name="TextBox 5"/>
          <p:cNvSpPr txBox="1"/>
          <p:nvPr/>
        </p:nvSpPr>
        <p:spPr>
          <a:xfrm>
            <a:off x="6019800" y="4419600"/>
            <a:ext cx="2667000" cy="1538883"/>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a:spcAft>
                <a:spcPts val="600"/>
              </a:spcAft>
            </a:pPr>
            <a:r>
              <a:rPr lang="en-US" sz="1400" dirty="0"/>
              <a:t>These functions all return values! (As do most functions) </a:t>
            </a:r>
          </a:p>
          <a:p>
            <a:pPr>
              <a:spcAft>
                <a:spcPts val="600"/>
              </a:spcAft>
            </a:pPr>
            <a:r>
              <a:rPr lang="en-US" sz="1400" dirty="0"/>
              <a:t>You must save the returned value in a variable to use it elsewhere in the code.</a:t>
            </a:r>
          </a:p>
        </p:txBody>
      </p:sp>
    </p:spTree>
    <p:extLst>
      <p:ext uri="{BB962C8B-B14F-4D97-AF65-F5344CB8AC3E}">
        <p14:creationId xmlns:p14="http://schemas.microsoft.com/office/powerpoint/2010/main" val="3493097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Variations of importing</a:t>
            </a:r>
          </a:p>
        </p:txBody>
      </p:sp>
      <p:sp>
        <p:nvSpPr>
          <p:cNvPr id="3" name="Content Placeholder 2"/>
          <p:cNvSpPr>
            <a:spLocks noGrp="1"/>
          </p:cNvSpPr>
          <p:nvPr>
            <p:ph idx="1"/>
          </p:nvPr>
        </p:nvSpPr>
        <p:spPr/>
        <p:txBody>
          <a:bodyPr>
            <a:normAutofit fontScale="70000" lnSpcReduction="20000"/>
          </a:bodyPr>
          <a:lstStyle/>
          <a:p>
            <a:pPr>
              <a:spcAft>
                <a:spcPts val="600"/>
              </a:spcAft>
            </a:pPr>
            <a:r>
              <a:rPr lang="en-US" dirty="0"/>
              <a:t>You can import more than one module at a time:</a:t>
            </a:r>
          </a:p>
          <a:p>
            <a:pPr marL="800100" lvl="2" indent="0">
              <a:spcAft>
                <a:spcPts val="600"/>
              </a:spcAft>
              <a:buNone/>
            </a:pPr>
            <a:r>
              <a:rPr lang="en-US" b="1" dirty="0">
                <a:solidFill>
                  <a:schemeClr val="accent1"/>
                </a:solidFill>
                <a:latin typeface="Courier New" panose="02070309020205020404" pitchFamily="49" charset="0"/>
                <a:cs typeface="Courier New" panose="02070309020205020404" pitchFamily="49" charset="0"/>
              </a:rPr>
              <a:t>import</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math, random</a:t>
            </a:r>
          </a:p>
          <a:p>
            <a:pPr>
              <a:spcAft>
                <a:spcPts val="600"/>
              </a:spcAft>
            </a:pPr>
            <a:r>
              <a:rPr lang="en-US" dirty="0"/>
              <a:t>You can give a module an alias and use that in your code (good when module name is long):</a:t>
            </a:r>
          </a:p>
          <a:p>
            <a:pPr marL="800100" lvl="2" indent="0">
              <a:spcAft>
                <a:spcPts val="600"/>
              </a:spcAft>
              <a:buNone/>
            </a:pPr>
            <a:r>
              <a:rPr lang="en-US" b="1" dirty="0">
                <a:solidFill>
                  <a:schemeClr val="accent1"/>
                </a:solidFill>
                <a:latin typeface="Courier New" panose="02070309020205020404" pitchFamily="49" charset="0"/>
                <a:cs typeface="Courier New" panose="02070309020205020404" pitchFamily="49" charset="0"/>
              </a:rPr>
              <a:t>import</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random </a:t>
            </a:r>
            <a:r>
              <a:rPr lang="en-US" b="1" dirty="0">
                <a:solidFill>
                  <a:schemeClr val="accent1"/>
                </a:solidFill>
                <a:latin typeface="Courier New" panose="02070309020205020404" pitchFamily="49" charset="0"/>
                <a:cs typeface="Courier New" panose="02070309020205020404" pitchFamily="49" charset="0"/>
              </a:rPr>
              <a:t>as</a:t>
            </a:r>
            <a:r>
              <a:rPr lang="en-US" dirty="0">
                <a:solidFill>
                  <a:schemeClr val="accent1"/>
                </a:solidFill>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rnd</a:t>
            </a:r>
            <a:endParaRPr lang="en-US" dirty="0">
              <a:latin typeface="Courier New" panose="02070309020205020404" pitchFamily="49" charset="0"/>
              <a:cs typeface="Courier New" panose="02070309020205020404" pitchFamily="49" charset="0"/>
            </a:endParaRPr>
          </a:p>
          <a:p>
            <a:pPr>
              <a:spcAft>
                <a:spcPts val="600"/>
              </a:spcAft>
            </a:pPr>
            <a:r>
              <a:rPr lang="en-US" dirty="0"/>
              <a:t>You can import individual functions from a module (note that if you do this, you must call the function </a:t>
            </a:r>
            <a:r>
              <a:rPr lang="en-US" i="1" dirty="0"/>
              <a:t>WITHOUT</a:t>
            </a:r>
            <a:r>
              <a:rPr lang="en-US" dirty="0"/>
              <a:t> prefixing it):</a:t>
            </a:r>
          </a:p>
          <a:p>
            <a:pPr marL="800100" lvl="2" indent="0">
              <a:buNone/>
            </a:pPr>
            <a:r>
              <a:rPr lang="en-US" b="1" dirty="0">
                <a:solidFill>
                  <a:schemeClr val="accent1"/>
                </a:solidFill>
                <a:latin typeface="Courier New" panose="02070309020205020404" pitchFamily="49" charset="0"/>
                <a:cs typeface="Courier New" panose="02070309020205020404" pitchFamily="49" charset="0"/>
              </a:rPr>
              <a:t>from</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math </a:t>
            </a:r>
            <a:r>
              <a:rPr lang="en-US" b="1" dirty="0">
                <a:solidFill>
                  <a:schemeClr val="accent1"/>
                </a:solidFill>
                <a:latin typeface="Courier New" panose="02070309020205020404" pitchFamily="49" charset="0"/>
                <a:cs typeface="Courier New" panose="02070309020205020404" pitchFamily="49" charset="0"/>
              </a:rPr>
              <a:t>import</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log10</a:t>
            </a:r>
          </a:p>
          <a:p>
            <a:pPr marL="800100" lvl="2" indent="0">
              <a:spcAft>
                <a:spcPts val="600"/>
              </a:spcAft>
              <a:buNone/>
            </a:pPr>
            <a:r>
              <a:rPr lang="en-US" dirty="0">
                <a:latin typeface="Courier New" panose="02070309020205020404" pitchFamily="49" charset="0"/>
                <a:cs typeface="Courier New" panose="02070309020205020404" pitchFamily="49" charset="0"/>
              </a:rPr>
              <a:t>log10(100)</a:t>
            </a:r>
          </a:p>
          <a:p>
            <a:pPr>
              <a:spcAft>
                <a:spcPts val="600"/>
              </a:spcAft>
            </a:pPr>
            <a:r>
              <a:rPr lang="en-US" dirty="0"/>
              <a:t>You can import all functions as above if you use * (so then you can use all functions without prefixing with the module name):</a:t>
            </a:r>
          </a:p>
          <a:p>
            <a:pPr marL="800100" lvl="2" indent="0">
              <a:buNone/>
            </a:pPr>
            <a:r>
              <a:rPr lang="en-US" b="1" dirty="0">
                <a:solidFill>
                  <a:schemeClr val="accent1"/>
                </a:solidFill>
                <a:latin typeface="Courier New" panose="02070309020205020404" pitchFamily="49" charset="0"/>
                <a:cs typeface="Courier New" panose="02070309020205020404" pitchFamily="49" charset="0"/>
              </a:rPr>
              <a:t>from</a:t>
            </a:r>
            <a:r>
              <a:rPr lang="en-US" dirty="0">
                <a:solidFill>
                  <a:schemeClr val="accent1"/>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math </a:t>
            </a:r>
            <a:r>
              <a:rPr lang="en-US" b="1" dirty="0">
                <a:solidFill>
                  <a:schemeClr val="accent1"/>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a:t>
            </a:r>
          </a:p>
          <a:p>
            <a:pPr marL="800100" lvl="2" indent="0">
              <a:buNone/>
            </a:pPr>
            <a:r>
              <a:rPr lang="en-US" dirty="0" err="1">
                <a:latin typeface="Courier New" panose="02070309020205020404" pitchFamily="49" charset="0"/>
                <a:cs typeface="Courier New" panose="02070309020205020404" pitchFamily="49" charset="0"/>
              </a:rPr>
              <a:t>sqrt</a:t>
            </a:r>
            <a:r>
              <a:rPr lang="en-US" dirty="0">
                <a:latin typeface="Courier New" panose="02070309020205020404" pitchFamily="49" charset="0"/>
                <a:cs typeface="Courier New" panose="02070309020205020404" pitchFamily="49" charset="0"/>
              </a:rPr>
              <a:t>(64)</a:t>
            </a:r>
          </a:p>
          <a:p>
            <a:pPr marL="0" indent="0">
              <a:spcAft>
                <a:spcPts val="600"/>
              </a:spcAft>
              <a:buNone/>
            </a:pPr>
            <a:endParaRPr lang="en-US" dirty="0"/>
          </a:p>
          <a:p>
            <a:pPr marL="0" indent="0">
              <a:spcAft>
                <a:spcPts val="600"/>
              </a:spcAft>
              <a:buNone/>
            </a:pPr>
            <a:endParaRPr lang="en-US" dirty="0"/>
          </a:p>
        </p:txBody>
      </p:sp>
      <p:sp>
        <p:nvSpPr>
          <p:cNvPr id="4" name="Slide Number Placeholder 3"/>
          <p:cNvSpPr>
            <a:spLocks noGrp="1"/>
          </p:cNvSpPr>
          <p:nvPr>
            <p:ph type="sldNum" sz="quarter" idx="12"/>
          </p:nvPr>
        </p:nvSpPr>
        <p:spPr/>
        <p:txBody>
          <a:bodyPr/>
          <a:lstStyle/>
          <a:p>
            <a:fld id="{1F9F0B16-AAA5-4790-BCBA-E678911F1380}" type="slidenum">
              <a:rPr lang="en-US" smtClean="0"/>
              <a:t>55</a:t>
            </a:fld>
            <a:endParaRPr lang="en-US"/>
          </a:p>
        </p:txBody>
      </p:sp>
      <p:sp>
        <p:nvSpPr>
          <p:cNvPr id="5" name="TextBox 4"/>
          <p:cNvSpPr txBox="1"/>
          <p:nvPr/>
        </p:nvSpPr>
        <p:spPr>
          <a:xfrm>
            <a:off x="4191000" y="5486400"/>
            <a:ext cx="3733800" cy="954107"/>
          </a:xfrm>
          <a:prstGeom prst="rect">
            <a:avLst/>
          </a:prstGeom>
          <a:solidFill>
            <a:schemeClr val="bg2"/>
          </a:solidFill>
          <a:ln>
            <a:solidFill>
              <a:schemeClr val="tx1">
                <a:lumMod val="50000"/>
                <a:lumOff val="50000"/>
              </a:schemeClr>
            </a:solidFill>
          </a:ln>
        </p:spPr>
        <p:txBody>
          <a:bodyPr wrap="square" rtlCol="0">
            <a:spAutoFit/>
          </a:bodyPr>
          <a:lstStyle/>
          <a:p>
            <a:r>
              <a:rPr lang="en-US" sz="1400" i="1" dirty="0"/>
              <a:t>Important to note:</a:t>
            </a:r>
          </a:p>
          <a:p>
            <a:r>
              <a:rPr lang="en-US" sz="1400" dirty="0"/>
              <a:t>This last one is generally a bad idea, actually. It can lead to a lot of confusion in large scripts with many modules in use. Use it sparingly, if at all.</a:t>
            </a:r>
          </a:p>
        </p:txBody>
      </p:sp>
    </p:spTree>
    <p:extLst>
      <p:ext uri="{BB962C8B-B14F-4D97-AF65-F5344CB8AC3E}">
        <p14:creationId xmlns:p14="http://schemas.microsoft.com/office/powerpoint/2010/main" val="991822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many more!</a:t>
            </a:r>
          </a:p>
        </p:txBody>
      </p:sp>
      <p:sp>
        <p:nvSpPr>
          <p:cNvPr id="3" name="Content Placeholder 2"/>
          <p:cNvSpPr>
            <a:spLocks noGrp="1"/>
          </p:cNvSpPr>
          <p:nvPr>
            <p:ph idx="1"/>
          </p:nvPr>
        </p:nvSpPr>
        <p:spPr/>
        <p:txBody>
          <a:bodyPr/>
          <a:lstStyle/>
          <a:p>
            <a:pPr marL="0" indent="0">
              <a:buNone/>
            </a:pPr>
            <a:r>
              <a:rPr lang="en-US" dirty="0"/>
              <a:t>If you are curious, there's a list of modules here: </a:t>
            </a:r>
          </a:p>
          <a:p>
            <a:endParaRPr lang="en-US" dirty="0"/>
          </a:p>
          <a:p>
            <a:pPr marL="0" indent="0" algn="ctr">
              <a:buNone/>
            </a:pPr>
            <a:r>
              <a:rPr lang="en-US" dirty="0">
                <a:hlinkClick r:id="rId3"/>
              </a:rPr>
              <a:t>https://docs.python.org/2.7/py-modindex.html</a:t>
            </a:r>
            <a:r>
              <a:rPr lang="en-US" dirty="0"/>
              <a:t> </a:t>
            </a:r>
          </a:p>
        </p:txBody>
      </p:sp>
      <p:sp>
        <p:nvSpPr>
          <p:cNvPr id="4" name="Slide Number Placeholder 3"/>
          <p:cNvSpPr>
            <a:spLocks noGrp="1"/>
          </p:cNvSpPr>
          <p:nvPr>
            <p:ph type="sldNum" sz="quarter" idx="12"/>
          </p:nvPr>
        </p:nvSpPr>
        <p:spPr/>
        <p:txBody>
          <a:bodyPr/>
          <a:lstStyle/>
          <a:p>
            <a:fld id="{1F9F0B16-AAA5-4790-BCBA-E678911F1380}" type="slidenum">
              <a:rPr lang="en-US" smtClean="0"/>
              <a:t>56</a:t>
            </a:fld>
            <a:endParaRPr lang="en-US"/>
          </a:p>
        </p:txBody>
      </p:sp>
    </p:spTree>
    <p:extLst>
      <p:ext uri="{BB962C8B-B14F-4D97-AF65-F5344CB8AC3E}">
        <p14:creationId xmlns:p14="http://schemas.microsoft.com/office/powerpoint/2010/main" val="487904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Calibri Light" panose="020F0302020204030204" pitchFamily="34" charset="0"/>
              </a:rPr>
              <a:t>4. Understanding the </a:t>
            </a:r>
            <a:r>
              <a:rPr lang="en-US" dirty="0" err="1">
                <a:latin typeface="Calibri Light" panose="020F0302020204030204" pitchFamily="34" charset="0"/>
              </a:rPr>
              <a:t>PyDocs</a:t>
            </a:r>
            <a:endParaRPr lang="en-US" dirty="0">
              <a:latin typeface="Calibri Light" panose="020F0302020204030204" pitchFamily="34" charset="0"/>
            </a:endParaRP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57</a:t>
            </a:fld>
            <a:endParaRPr lang="en-US"/>
          </a:p>
        </p:txBody>
      </p:sp>
    </p:spTree>
    <p:extLst>
      <p:ext uri="{BB962C8B-B14F-4D97-AF65-F5344CB8AC3E}">
        <p14:creationId xmlns:p14="http://schemas.microsoft.com/office/powerpoint/2010/main" val="4241997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quick primer on reading the </a:t>
            </a:r>
            <a:r>
              <a:rPr lang="en-US" dirty="0" err="1"/>
              <a:t>PyDocs</a:t>
            </a:r>
            <a:endParaRPr lang="en-US" dirty="0"/>
          </a:p>
        </p:txBody>
      </p:sp>
      <p:sp>
        <p:nvSpPr>
          <p:cNvPr id="5" name="Content Placeholder 4"/>
          <p:cNvSpPr>
            <a:spLocks noGrp="1"/>
          </p:cNvSpPr>
          <p:nvPr>
            <p:ph idx="1"/>
          </p:nvPr>
        </p:nvSpPr>
        <p:spPr/>
        <p:txBody>
          <a:bodyPr/>
          <a:lstStyle/>
          <a:p>
            <a:pPr marL="0" indent="0">
              <a:buNone/>
            </a:pPr>
            <a:r>
              <a:rPr lang="en-US" dirty="0"/>
              <a:t>Example </a:t>
            </a:r>
            <a:r>
              <a:rPr lang="en-US" dirty="0" err="1"/>
              <a:t>PyDoc</a:t>
            </a:r>
            <a:r>
              <a:rPr lang="en-US" dirty="0"/>
              <a:t> entry: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124200"/>
            <a:ext cx="7335274" cy="2210109"/>
          </a:xfrm>
          <a:prstGeom prst="rect">
            <a:avLst/>
          </a:prstGeom>
        </p:spPr>
      </p:pic>
      <p:sp>
        <p:nvSpPr>
          <p:cNvPr id="3" name="Slide Number Placeholder 2"/>
          <p:cNvSpPr>
            <a:spLocks noGrp="1"/>
          </p:cNvSpPr>
          <p:nvPr>
            <p:ph type="sldNum" sz="quarter" idx="12"/>
          </p:nvPr>
        </p:nvSpPr>
        <p:spPr/>
        <p:txBody>
          <a:bodyPr/>
          <a:lstStyle/>
          <a:p>
            <a:fld id="{1F9F0B16-AAA5-4790-BCBA-E678911F1380}" type="slidenum">
              <a:rPr lang="en-US" smtClean="0"/>
              <a:t>58</a:t>
            </a:fld>
            <a:endParaRPr lang="en-US"/>
          </a:p>
        </p:txBody>
      </p:sp>
    </p:spTree>
    <p:extLst>
      <p:ext uri="{BB962C8B-B14F-4D97-AF65-F5344CB8AC3E}">
        <p14:creationId xmlns:p14="http://schemas.microsoft.com/office/powerpoint/2010/main" val="366956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quick primer on reading the </a:t>
            </a:r>
            <a:r>
              <a:rPr lang="en-US" dirty="0" err="1"/>
              <a:t>PyDocs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124200"/>
            <a:ext cx="7335274" cy="2210109"/>
          </a:xfrm>
          <a:prstGeom prst="rect">
            <a:avLst/>
          </a:prstGeom>
        </p:spPr>
      </p:pic>
      <p:sp>
        <p:nvSpPr>
          <p:cNvPr id="6" name="TextBox 5"/>
          <p:cNvSpPr txBox="1"/>
          <p:nvPr/>
        </p:nvSpPr>
        <p:spPr>
          <a:xfrm>
            <a:off x="2179940" y="2286000"/>
            <a:ext cx="1095172" cy="276999"/>
          </a:xfrm>
          <a:prstGeom prst="rect">
            <a:avLst/>
          </a:prstGeom>
          <a:noFill/>
        </p:spPr>
        <p:txBody>
          <a:bodyPr wrap="none" rtlCol="0">
            <a:spAutoFit/>
          </a:bodyPr>
          <a:lstStyle/>
          <a:p>
            <a:r>
              <a:rPr lang="en-US" sz="1200" i="1" dirty="0"/>
              <a:t>function name</a:t>
            </a:r>
          </a:p>
        </p:txBody>
      </p:sp>
      <p:sp>
        <p:nvSpPr>
          <p:cNvPr id="7" name="Freeform 6"/>
          <p:cNvSpPr/>
          <p:nvPr/>
        </p:nvSpPr>
        <p:spPr>
          <a:xfrm>
            <a:off x="1152525" y="2438400"/>
            <a:ext cx="1076325" cy="685800"/>
          </a:xfrm>
          <a:custGeom>
            <a:avLst/>
            <a:gdLst>
              <a:gd name="connsiteX0" fmla="*/ 0 w 1076325"/>
              <a:gd name="connsiteY0" fmla="*/ 737933 h 737933"/>
              <a:gd name="connsiteX1" fmla="*/ 238125 w 1076325"/>
              <a:gd name="connsiteY1" fmla="*/ 109283 h 737933"/>
              <a:gd name="connsiteX2" fmla="*/ 1076325 w 1076325"/>
              <a:gd name="connsiteY2" fmla="*/ 4508 h 737933"/>
            </a:gdLst>
            <a:ahLst/>
            <a:cxnLst>
              <a:cxn ang="0">
                <a:pos x="connsiteX0" y="connsiteY0"/>
              </a:cxn>
              <a:cxn ang="0">
                <a:pos x="connsiteX1" y="connsiteY1"/>
              </a:cxn>
              <a:cxn ang="0">
                <a:pos x="connsiteX2" y="connsiteY2"/>
              </a:cxn>
            </a:cxnLst>
            <a:rect l="l" t="t" r="r" b="b"/>
            <a:pathLst>
              <a:path w="1076325" h="737933">
                <a:moveTo>
                  <a:pt x="0" y="737933"/>
                </a:moveTo>
                <a:cubicBezTo>
                  <a:pt x="29369" y="484726"/>
                  <a:pt x="58738" y="231520"/>
                  <a:pt x="238125" y="109283"/>
                </a:cubicBezTo>
                <a:cubicBezTo>
                  <a:pt x="417512" y="-12954"/>
                  <a:pt x="746918" y="-4223"/>
                  <a:pt x="1076325" y="4508"/>
                </a:cubicBezTo>
              </a:path>
            </a:pathLst>
          </a:custGeom>
          <a:noFill/>
          <a:ln w="12700">
            <a:solidFill>
              <a:schemeClr val="accent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752600" y="2667000"/>
            <a:ext cx="990599" cy="457200"/>
          </a:xfrm>
          <a:custGeom>
            <a:avLst/>
            <a:gdLst>
              <a:gd name="connsiteX0" fmla="*/ 0 w 1076325"/>
              <a:gd name="connsiteY0" fmla="*/ 737933 h 737933"/>
              <a:gd name="connsiteX1" fmla="*/ 238125 w 1076325"/>
              <a:gd name="connsiteY1" fmla="*/ 109283 h 737933"/>
              <a:gd name="connsiteX2" fmla="*/ 1076325 w 1076325"/>
              <a:gd name="connsiteY2" fmla="*/ 4508 h 737933"/>
            </a:gdLst>
            <a:ahLst/>
            <a:cxnLst>
              <a:cxn ang="0">
                <a:pos x="connsiteX0" y="connsiteY0"/>
              </a:cxn>
              <a:cxn ang="0">
                <a:pos x="connsiteX1" y="connsiteY1"/>
              </a:cxn>
              <a:cxn ang="0">
                <a:pos x="connsiteX2" y="connsiteY2"/>
              </a:cxn>
            </a:cxnLst>
            <a:rect l="l" t="t" r="r" b="b"/>
            <a:pathLst>
              <a:path w="1076325" h="737933">
                <a:moveTo>
                  <a:pt x="0" y="737933"/>
                </a:moveTo>
                <a:cubicBezTo>
                  <a:pt x="29369" y="484726"/>
                  <a:pt x="58738" y="231520"/>
                  <a:pt x="238125" y="109283"/>
                </a:cubicBezTo>
                <a:cubicBezTo>
                  <a:pt x="417512" y="-12954"/>
                  <a:pt x="746918" y="-4223"/>
                  <a:pt x="1076325" y="4508"/>
                </a:cubicBezTo>
              </a:path>
            </a:pathLst>
          </a:custGeom>
          <a:noFill/>
          <a:ln w="12700">
            <a:solidFill>
              <a:schemeClr val="accent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43200" y="2514600"/>
            <a:ext cx="5155707" cy="276999"/>
          </a:xfrm>
          <a:prstGeom prst="rect">
            <a:avLst/>
          </a:prstGeom>
          <a:noFill/>
        </p:spPr>
        <p:txBody>
          <a:bodyPr wrap="none" rtlCol="0">
            <a:spAutoFit/>
          </a:bodyPr>
          <a:lstStyle/>
          <a:p>
            <a:r>
              <a:rPr lang="en-US" sz="1200" i="1" dirty="0"/>
              <a:t>required parameters; there may be none or many; must be in the specified order</a:t>
            </a:r>
          </a:p>
        </p:txBody>
      </p:sp>
      <p:sp>
        <p:nvSpPr>
          <p:cNvPr id="11" name="Freeform 10"/>
          <p:cNvSpPr/>
          <p:nvPr/>
        </p:nvSpPr>
        <p:spPr>
          <a:xfrm>
            <a:off x="2362200" y="2895600"/>
            <a:ext cx="990599" cy="228600"/>
          </a:xfrm>
          <a:custGeom>
            <a:avLst/>
            <a:gdLst>
              <a:gd name="connsiteX0" fmla="*/ 0 w 1076325"/>
              <a:gd name="connsiteY0" fmla="*/ 737933 h 737933"/>
              <a:gd name="connsiteX1" fmla="*/ 238125 w 1076325"/>
              <a:gd name="connsiteY1" fmla="*/ 109283 h 737933"/>
              <a:gd name="connsiteX2" fmla="*/ 1076325 w 1076325"/>
              <a:gd name="connsiteY2" fmla="*/ 4508 h 737933"/>
            </a:gdLst>
            <a:ahLst/>
            <a:cxnLst>
              <a:cxn ang="0">
                <a:pos x="connsiteX0" y="connsiteY0"/>
              </a:cxn>
              <a:cxn ang="0">
                <a:pos x="connsiteX1" y="connsiteY1"/>
              </a:cxn>
              <a:cxn ang="0">
                <a:pos x="connsiteX2" y="connsiteY2"/>
              </a:cxn>
            </a:cxnLst>
            <a:rect l="l" t="t" r="r" b="b"/>
            <a:pathLst>
              <a:path w="1076325" h="737933">
                <a:moveTo>
                  <a:pt x="0" y="737933"/>
                </a:moveTo>
                <a:cubicBezTo>
                  <a:pt x="29369" y="484726"/>
                  <a:pt x="58738" y="231520"/>
                  <a:pt x="238125" y="109283"/>
                </a:cubicBezTo>
                <a:cubicBezTo>
                  <a:pt x="417512" y="-12954"/>
                  <a:pt x="746918" y="-4223"/>
                  <a:pt x="1076325" y="4508"/>
                </a:cubicBezTo>
              </a:path>
            </a:pathLst>
          </a:custGeom>
          <a:noFill/>
          <a:ln w="12700">
            <a:solidFill>
              <a:schemeClr val="accent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52800" y="2743200"/>
            <a:ext cx="5038110" cy="276999"/>
          </a:xfrm>
          <a:prstGeom prst="rect">
            <a:avLst/>
          </a:prstGeom>
          <a:noFill/>
        </p:spPr>
        <p:txBody>
          <a:bodyPr wrap="none" rtlCol="0">
            <a:spAutoFit/>
          </a:bodyPr>
          <a:lstStyle/>
          <a:p>
            <a:r>
              <a:rPr lang="en-US" sz="1200" i="1" dirty="0"/>
              <a:t>optional parameters are shown in brackets; must also be in the specified order</a:t>
            </a:r>
          </a:p>
        </p:txBody>
      </p:sp>
      <p:sp>
        <p:nvSpPr>
          <p:cNvPr id="13" name="Left Brace 12"/>
          <p:cNvSpPr/>
          <p:nvPr/>
        </p:nvSpPr>
        <p:spPr>
          <a:xfrm rot="19072117">
            <a:off x="802875" y="4288395"/>
            <a:ext cx="685800" cy="1981200"/>
          </a:xfrm>
          <a:prstGeom prst="leftBrace">
            <a:avLst>
              <a:gd name="adj1" fmla="val 52777"/>
              <a:gd name="adj2" fmla="val 5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300988" y="5410200"/>
            <a:ext cx="689612" cy="523220"/>
          </a:xfrm>
          <a:prstGeom prst="rect">
            <a:avLst/>
          </a:prstGeom>
          <a:noFill/>
        </p:spPr>
        <p:txBody>
          <a:bodyPr wrap="none" rtlCol="0">
            <a:spAutoFit/>
          </a:bodyPr>
          <a:lstStyle/>
          <a:p>
            <a:pPr algn="ctr"/>
            <a:r>
              <a:rPr lang="en-US" sz="1400" i="1" dirty="0"/>
              <a:t>Useful </a:t>
            </a:r>
          </a:p>
          <a:p>
            <a:pPr algn="ctr"/>
            <a:r>
              <a:rPr lang="en-US" sz="1400" i="1" dirty="0"/>
              <a:t>info</a:t>
            </a:r>
          </a:p>
        </p:txBody>
      </p:sp>
      <p:sp>
        <p:nvSpPr>
          <p:cNvPr id="15" name="Content Placeholder 4"/>
          <p:cNvSpPr>
            <a:spLocks noGrp="1"/>
          </p:cNvSpPr>
          <p:nvPr>
            <p:ph idx="1"/>
          </p:nvPr>
        </p:nvSpPr>
        <p:spPr>
          <a:xfrm>
            <a:off x="457200" y="1600200"/>
            <a:ext cx="8229600" cy="4525963"/>
          </a:xfrm>
        </p:spPr>
        <p:txBody>
          <a:bodyPr/>
          <a:lstStyle/>
          <a:p>
            <a:pPr marL="0" indent="0">
              <a:buNone/>
            </a:pPr>
            <a:r>
              <a:rPr lang="en-US" dirty="0"/>
              <a:t>Example </a:t>
            </a:r>
            <a:r>
              <a:rPr lang="en-US" dirty="0" err="1"/>
              <a:t>PyDoc</a:t>
            </a:r>
            <a:r>
              <a:rPr lang="en-US" dirty="0"/>
              <a:t> entry:</a:t>
            </a:r>
          </a:p>
        </p:txBody>
      </p:sp>
      <p:sp>
        <p:nvSpPr>
          <p:cNvPr id="3" name="Slide Number Placeholder 2"/>
          <p:cNvSpPr>
            <a:spLocks noGrp="1"/>
          </p:cNvSpPr>
          <p:nvPr>
            <p:ph type="sldNum" sz="quarter" idx="12"/>
          </p:nvPr>
        </p:nvSpPr>
        <p:spPr/>
        <p:txBody>
          <a:bodyPr/>
          <a:lstStyle/>
          <a:p>
            <a:fld id="{1F9F0B16-AAA5-4790-BCBA-E678911F1380}" type="slidenum">
              <a:rPr lang="en-US" smtClean="0"/>
              <a:t>59</a:t>
            </a:fld>
            <a:endParaRPr lang="en-US"/>
          </a:p>
        </p:txBody>
      </p:sp>
    </p:spTree>
    <p:extLst>
      <p:ext uri="{BB962C8B-B14F-4D97-AF65-F5344CB8AC3E}">
        <p14:creationId xmlns:p14="http://schemas.microsoft.com/office/powerpoint/2010/main" val="129910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 statements – what are they?</a:t>
            </a:r>
          </a:p>
        </p:txBody>
      </p:sp>
      <p:sp>
        <p:nvSpPr>
          <p:cNvPr id="3" name="Content Placeholder 2"/>
          <p:cNvSpPr>
            <a:spLocks noGrp="1"/>
          </p:cNvSpPr>
          <p:nvPr>
            <p:ph idx="1"/>
          </p:nvPr>
        </p:nvSpPr>
        <p:spPr/>
        <p:txBody>
          <a:bodyPr>
            <a:normAutofit fontScale="92500"/>
          </a:bodyPr>
          <a:lstStyle/>
          <a:p>
            <a:pPr marL="0" indent="0">
              <a:buNone/>
            </a:pPr>
            <a:r>
              <a:rPr lang="en-US" dirty="0"/>
              <a:t>Programming is a lot like giving someone instructions or directions. For example, if I wanted to give you directions to my house, I might say...</a:t>
            </a:r>
          </a:p>
          <a:p>
            <a:pPr lvl="1" fontAlgn="base"/>
            <a:r>
              <a:rPr lang="en-US" dirty="0"/>
              <a:t>Turn right onto Main Street</a:t>
            </a:r>
          </a:p>
          <a:p>
            <a:pPr lvl="1" fontAlgn="base"/>
            <a:r>
              <a:rPr lang="en-US" dirty="0"/>
              <a:t>Turn left onto Maple Ave</a:t>
            </a:r>
          </a:p>
          <a:p>
            <a:pPr lvl="1" fontAlgn="base"/>
            <a:r>
              <a:rPr lang="en-US" b="1" dirty="0"/>
              <a:t>If</a:t>
            </a:r>
            <a:r>
              <a:rPr lang="en-US" dirty="0"/>
              <a:t> there is construction, continue straight on Maple Ave, turn right on Cat Lane, and left on Fake Street; </a:t>
            </a:r>
            <a:r>
              <a:rPr lang="en-US" b="1" dirty="0"/>
              <a:t>otherwise </a:t>
            </a:r>
            <a:r>
              <a:rPr lang="en-US" dirty="0"/>
              <a:t>cut through the empty lot to Fake Street</a:t>
            </a:r>
          </a:p>
          <a:p>
            <a:pPr lvl="1" fontAlgn="base"/>
            <a:r>
              <a:rPr lang="en-US" dirty="0"/>
              <a:t>Go straight on Fake Street until house 123</a:t>
            </a:r>
          </a:p>
          <a:p>
            <a:pPr marL="0" indent="0">
              <a:buNone/>
            </a:pPr>
            <a:endParaRPr lang="en-US" dirty="0"/>
          </a:p>
        </p:txBody>
      </p:sp>
      <p:sp>
        <p:nvSpPr>
          <p:cNvPr id="4" name="Slide Number Placeholder 3"/>
          <p:cNvSpPr>
            <a:spLocks noGrp="1"/>
          </p:cNvSpPr>
          <p:nvPr>
            <p:ph type="sldNum" sz="quarter" idx="12"/>
          </p:nvPr>
        </p:nvSpPr>
        <p:spPr/>
        <p:txBody>
          <a:bodyPr/>
          <a:lstStyle/>
          <a:p>
            <a:fld id="{1F9F0B16-AAA5-4790-BCBA-E678911F1380}" type="slidenum">
              <a:rPr lang="en-US" smtClean="0"/>
              <a:t>6</a:t>
            </a:fld>
            <a:endParaRPr lang="en-US"/>
          </a:p>
        </p:txBody>
      </p:sp>
    </p:spTree>
    <p:extLst>
      <p:ext uri="{BB962C8B-B14F-4D97-AF65-F5344CB8AC3E}">
        <p14:creationId xmlns:p14="http://schemas.microsoft.com/office/powerpoint/2010/main" val="776459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quick primer on reading the </a:t>
            </a:r>
            <a:r>
              <a:rPr lang="en-US" dirty="0" err="1"/>
              <a:t>PyDocs</a:t>
            </a:r>
            <a:endParaRPr lang="en-US" dirty="0"/>
          </a:p>
        </p:txBody>
      </p:sp>
      <p:sp>
        <p:nvSpPr>
          <p:cNvPr id="3" name="Content Placeholder 2"/>
          <p:cNvSpPr>
            <a:spLocks noGrp="1"/>
          </p:cNvSpPr>
          <p:nvPr>
            <p:ph idx="1"/>
          </p:nvPr>
        </p:nvSpPr>
        <p:spPr/>
        <p:txBody>
          <a:bodyPr/>
          <a:lstStyle/>
          <a:p>
            <a:pPr marL="0" indent="0">
              <a:buNone/>
            </a:pPr>
            <a:r>
              <a:rPr lang="en-US" dirty="0"/>
              <a:t>Another example:</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9546"/>
          <a:stretch/>
        </p:blipFill>
        <p:spPr>
          <a:xfrm>
            <a:off x="2438400" y="3429000"/>
            <a:ext cx="3648075" cy="485843"/>
          </a:xfrm>
          <a:prstGeom prst="rect">
            <a:avLst/>
          </a:prstGeom>
        </p:spPr>
      </p:pic>
      <p:sp>
        <p:nvSpPr>
          <p:cNvPr id="4" name="Slide Number Placeholder 3"/>
          <p:cNvSpPr>
            <a:spLocks noGrp="1"/>
          </p:cNvSpPr>
          <p:nvPr>
            <p:ph type="sldNum" sz="quarter" idx="12"/>
          </p:nvPr>
        </p:nvSpPr>
        <p:spPr/>
        <p:txBody>
          <a:bodyPr/>
          <a:lstStyle/>
          <a:p>
            <a:fld id="{1F9F0B16-AAA5-4790-BCBA-E678911F1380}" type="slidenum">
              <a:rPr lang="en-US" smtClean="0"/>
              <a:t>60</a:t>
            </a:fld>
            <a:endParaRPr lang="en-US"/>
          </a:p>
        </p:txBody>
      </p:sp>
    </p:spTree>
    <p:extLst>
      <p:ext uri="{BB962C8B-B14F-4D97-AF65-F5344CB8AC3E}">
        <p14:creationId xmlns:p14="http://schemas.microsoft.com/office/powerpoint/2010/main" val="2334870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quick primer on reading the </a:t>
            </a:r>
            <a:r>
              <a:rPr lang="en-US" dirty="0" err="1"/>
              <a:t>PyDocs</a:t>
            </a:r>
            <a:endParaRPr lang="en-US" dirty="0"/>
          </a:p>
        </p:txBody>
      </p:sp>
      <p:sp>
        <p:nvSpPr>
          <p:cNvPr id="3" name="Content Placeholder 2"/>
          <p:cNvSpPr>
            <a:spLocks noGrp="1"/>
          </p:cNvSpPr>
          <p:nvPr>
            <p:ph idx="1"/>
          </p:nvPr>
        </p:nvSpPr>
        <p:spPr/>
        <p:txBody>
          <a:bodyPr/>
          <a:lstStyle/>
          <a:p>
            <a:pPr marL="0" indent="0">
              <a:buNone/>
            </a:pPr>
            <a:r>
              <a:rPr lang="en-US" dirty="0"/>
              <a:t>Another example:</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9546"/>
          <a:stretch/>
        </p:blipFill>
        <p:spPr>
          <a:xfrm>
            <a:off x="2438400" y="3429000"/>
            <a:ext cx="3648075" cy="485843"/>
          </a:xfrm>
          <a:prstGeom prst="rect">
            <a:avLst/>
          </a:prstGeom>
        </p:spPr>
      </p:pic>
      <p:sp>
        <p:nvSpPr>
          <p:cNvPr id="7" name="Right Brace 6"/>
          <p:cNvSpPr/>
          <p:nvPr/>
        </p:nvSpPr>
        <p:spPr>
          <a:xfrm rot="16200000">
            <a:off x="4305300" y="2400300"/>
            <a:ext cx="228600" cy="1676400"/>
          </a:xfrm>
          <a:prstGeom prst="rightBrace">
            <a:avLst>
              <a:gd name="adj1" fmla="val 62878"/>
              <a:gd name="adj2" fmla="val 50000"/>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2514600" y="2438400"/>
            <a:ext cx="3810000" cy="646331"/>
          </a:xfrm>
          <a:prstGeom prst="rect">
            <a:avLst/>
          </a:prstGeom>
          <a:noFill/>
        </p:spPr>
        <p:txBody>
          <a:bodyPr wrap="square" rtlCol="0">
            <a:spAutoFit/>
          </a:bodyPr>
          <a:lstStyle/>
          <a:p>
            <a:pPr algn="ctr"/>
            <a:r>
              <a:rPr lang="en-US" sz="1200" i="1" dirty="0"/>
              <a:t>When brackets are nested like this, it means that to use the more nested parameters, you must also specify the previous parameters (i.e. the ones "less" nested)</a:t>
            </a:r>
          </a:p>
        </p:txBody>
      </p:sp>
      <p:sp>
        <p:nvSpPr>
          <p:cNvPr id="9" name="TextBox 8"/>
          <p:cNvSpPr txBox="1"/>
          <p:nvPr/>
        </p:nvSpPr>
        <p:spPr>
          <a:xfrm>
            <a:off x="613543" y="3867150"/>
            <a:ext cx="1443857" cy="461665"/>
          </a:xfrm>
          <a:prstGeom prst="rect">
            <a:avLst/>
          </a:prstGeom>
          <a:noFill/>
        </p:spPr>
        <p:txBody>
          <a:bodyPr wrap="none" rtlCol="0">
            <a:spAutoFit/>
          </a:bodyPr>
          <a:lstStyle/>
          <a:p>
            <a:r>
              <a:rPr lang="en-US" sz="2400" dirty="0"/>
              <a:t>Examples:</a:t>
            </a:r>
          </a:p>
        </p:txBody>
      </p:sp>
      <p:sp>
        <p:nvSpPr>
          <p:cNvPr id="10" name="TextBox 9"/>
          <p:cNvSpPr txBox="1"/>
          <p:nvPr/>
        </p:nvSpPr>
        <p:spPr>
          <a:xfrm>
            <a:off x="676038" y="4324350"/>
            <a:ext cx="3438762" cy="1107996"/>
          </a:xfrm>
          <a:prstGeom prst="rect">
            <a:avLst/>
          </a:prstGeom>
          <a:noFill/>
        </p:spPr>
        <p:txBody>
          <a:bodyPr wrap="none" rtlCol="0">
            <a:spAutoFit/>
          </a:bodyPr>
          <a:lstStyle/>
          <a:p>
            <a:r>
              <a:rPr lang="en-US" dirty="0"/>
              <a:t>Allowed:</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iterable</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iterable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cmp</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iterable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cmp</a:t>
            </a:r>
            <a:r>
              <a:rPr lang="en-US" sz="1200" dirty="0">
                <a:latin typeface="Courier New" pitchFamily="49" charset="0"/>
                <a:cs typeface="Courier New" pitchFamily="49" charset="0"/>
              </a:rPr>
              <a:t>, key)</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iterable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cmp</a:t>
            </a:r>
            <a:r>
              <a:rPr lang="en-US" sz="1200" dirty="0">
                <a:latin typeface="Courier New" pitchFamily="49" charset="0"/>
                <a:cs typeface="Courier New" pitchFamily="49" charset="0"/>
              </a:rPr>
              <a:t>, key, reverse)</a:t>
            </a:r>
          </a:p>
        </p:txBody>
      </p:sp>
      <p:sp>
        <p:nvSpPr>
          <p:cNvPr id="11" name="TextBox 10"/>
          <p:cNvSpPr txBox="1"/>
          <p:nvPr/>
        </p:nvSpPr>
        <p:spPr>
          <a:xfrm>
            <a:off x="4648200" y="4324350"/>
            <a:ext cx="3531736" cy="923330"/>
          </a:xfrm>
          <a:prstGeom prst="rect">
            <a:avLst/>
          </a:prstGeom>
          <a:noFill/>
        </p:spPr>
        <p:txBody>
          <a:bodyPr wrap="none" rtlCol="0">
            <a:spAutoFit/>
          </a:bodyPr>
          <a:lstStyle/>
          <a:p>
            <a:r>
              <a:rPr lang="en-US" dirty="0"/>
              <a:t>Not allowed:</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cmp</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iterable</a:t>
            </a:r>
            <a:r>
              <a:rPr lang="en-US" sz="1200" dirty="0">
                <a:latin typeface="Courier New" pitchFamily="49" charset="0"/>
                <a:cs typeface="Courier New" pitchFamily="49" charset="0"/>
              </a:rPr>
              <a:t>, key)</a:t>
            </a:r>
          </a:p>
          <a:p>
            <a:r>
              <a:rPr lang="en-US" sz="1200" dirty="0">
                <a:latin typeface="Courier New" pitchFamily="49" charset="0"/>
                <a:cs typeface="Courier New" pitchFamily="49" charset="0"/>
              </a:rPr>
              <a:t>sorted(</a:t>
            </a:r>
            <a:r>
              <a:rPr lang="en-US" sz="1200" dirty="0" err="1">
                <a:latin typeface="Courier New" pitchFamily="49" charset="0"/>
                <a:cs typeface="Courier New" pitchFamily="49" charset="0"/>
              </a:rPr>
              <a:t>iterable</a:t>
            </a:r>
            <a:r>
              <a:rPr lang="en-US" sz="1200" dirty="0">
                <a:latin typeface="Courier New" pitchFamily="49" charset="0"/>
                <a:cs typeface="Courier New" pitchFamily="49" charset="0"/>
              </a:rPr>
              <a:t>, reverse, </a:t>
            </a:r>
            <a:r>
              <a:rPr lang="en-US" sz="1200" dirty="0" err="1">
                <a:latin typeface="Courier New" pitchFamily="49" charset="0"/>
                <a:cs typeface="Courier New" pitchFamily="49" charset="0"/>
              </a:rPr>
              <a:t>cmp</a:t>
            </a:r>
            <a:r>
              <a:rPr lang="en-US" sz="1200" dirty="0">
                <a:latin typeface="Courier New" pitchFamily="49" charset="0"/>
                <a:cs typeface="Courier New" pitchFamily="49" charset="0"/>
              </a:rPr>
              <a:t>, key)</a:t>
            </a:r>
          </a:p>
        </p:txBody>
      </p:sp>
      <p:sp>
        <p:nvSpPr>
          <p:cNvPr id="4" name="TextBox 3"/>
          <p:cNvSpPr txBox="1"/>
          <p:nvPr/>
        </p:nvSpPr>
        <p:spPr>
          <a:xfrm>
            <a:off x="613543" y="5648325"/>
            <a:ext cx="7108934" cy="553998"/>
          </a:xfrm>
          <a:prstGeom prst="rect">
            <a:avLst/>
          </a:prstGeom>
          <a:noFill/>
        </p:spPr>
        <p:txBody>
          <a:bodyPr wrap="none" rtlCol="0">
            <a:spAutoFit/>
          </a:bodyPr>
          <a:lstStyle/>
          <a:p>
            <a:r>
              <a:rPr lang="en-US" dirty="0"/>
              <a:t>However, you can specify in any order if you refer to parameters by name:</a:t>
            </a:r>
          </a:p>
          <a:p>
            <a:r>
              <a:rPr lang="en-US" sz="1200" dirty="0">
                <a:latin typeface="Courier New" panose="02070309020205020404" pitchFamily="49" charset="0"/>
                <a:cs typeface="Courier New" panose="02070309020205020404" pitchFamily="49" charset="0"/>
              </a:rPr>
              <a:t>sorted(</a:t>
            </a:r>
            <a:r>
              <a:rPr lang="en-US" sz="1200" dirty="0" err="1">
                <a:latin typeface="Courier New" panose="02070309020205020404" pitchFamily="49" charset="0"/>
                <a:cs typeface="Courier New" panose="02070309020205020404" pitchFamily="49" charset="0"/>
              </a:rPr>
              <a:t>iterable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someIterableThing</a:t>
            </a:r>
            <a:r>
              <a:rPr lang="en-US" sz="1200" dirty="0">
                <a:latin typeface="Courier New" panose="02070309020205020404" pitchFamily="49" charset="0"/>
                <a:cs typeface="Courier New" panose="02070309020205020404" pitchFamily="49" charset="0"/>
              </a:rPr>
              <a:t>, reverse = True)</a:t>
            </a:r>
          </a:p>
        </p:txBody>
      </p:sp>
      <p:sp>
        <p:nvSpPr>
          <p:cNvPr id="5" name="Slide Number Placeholder 4"/>
          <p:cNvSpPr>
            <a:spLocks noGrp="1"/>
          </p:cNvSpPr>
          <p:nvPr>
            <p:ph type="sldNum" sz="quarter" idx="12"/>
          </p:nvPr>
        </p:nvSpPr>
        <p:spPr/>
        <p:txBody>
          <a:bodyPr/>
          <a:lstStyle/>
          <a:p>
            <a:fld id="{1F9F0B16-AAA5-4790-BCBA-E678911F1380}" type="slidenum">
              <a:rPr lang="en-US" smtClean="0"/>
              <a:t>61</a:t>
            </a:fld>
            <a:endParaRPr lang="en-US"/>
          </a:p>
        </p:txBody>
      </p:sp>
    </p:spTree>
    <p:extLst>
      <p:ext uri="{BB962C8B-B14F-4D97-AF65-F5344CB8AC3E}">
        <p14:creationId xmlns:p14="http://schemas.microsoft.com/office/powerpoint/2010/main" val="174575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latin typeface="Calibri Light" panose="020F0302020204030204" pitchFamily="34" charset="0"/>
              </a:rPr>
              <a:t>5. Commenting your code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62</a:t>
            </a:fld>
            <a:endParaRPr lang="en-US"/>
          </a:p>
        </p:txBody>
      </p:sp>
    </p:spTree>
    <p:extLst>
      <p:ext uri="{BB962C8B-B14F-4D97-AF65-F5344CB8AC3E}">
        <p14:creationId xmlns:p14="http://schemas.microsoft.com/office/powerpoint/2010/main" val="1702830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Comments are text you add to your code that is ignored by Python. Comments are meant to help others (and yourself) better understand what your code is doing.</a:t>
            </a:r>
          </a:p>
          <a:p>
            <a:pPr marL="0" indent="0">
              <a:buNone/>
            </a:pPr>
            <a:endParaRPr lang="en-US" sz="2100" dirty="0"/>
          </a:p>
          <a:p>
            <a:pPr marL="457200" lvl="0" indent="0">
              <a:buNone/>
            </a:pPr>
            <a:r>
              <a:rPr lang="en" sz="2100" i="1" dirty="0">
                <a:solidFill>
                  <a:schemeClr val="accent3"/>
                </a:solidFill>
                <a:latin typeface="Courier New"/>
                <a:ea typeface="Courier New"/>
                <a:cs typeface="Courier New"/>
                <a:sym typeface="Courier New"/>
              </a:rPr>
              <a:t># this is a comment</a:t>
            </a:r>
          </a:p>
          <a:p>
            <a:pPr marL="457200" lvl="0" indent="0">
              <a:buNone/>
            </a:pPr>
            <a:r>
              <a:rPr lang="en" sz="2100" i="1" dirty="0">
                <a:solidFill>
                  <a:schemeClr val="accent3"/>
                </a:solidFill>
                <a:latin typeface="Courier New"/>
                <a:ea typeface="Courier New"/>
                <a:cs typeface="Courier New"/>
                <a:sym typeface="Courier New"/>
              </a:rPr>
              <a:t># comments are ignored by Python</a:t>
            </a:r>
          </a:p>
          <a:p>
            <a:pPr marL="457200" lvl="0" indent="0">
              <a:buNone/>
            </a:pPr>
            <a:r>
              <a:rPr lang="en" sz="2100" dirty="0">
                <a:latin typeface="Courier New"/>
                <a:ea typeface="Courier New"/>
                <a:cs typeface="Courier New"/>
                <a:sym typeface="Courier New"/>
              </a:rPr>
              <a:t>print</a:t>
            </a:r>
            <a:r>
              <a:rPr lang="en-US" sz="2100" dirty="0">
                <a:latin typeface="Courier New"/>
                <a:ea typeface="Courier New"/>
                <a:cs typeface="Courier New"/>
                <a:sym typeface="Courier New"/>
              </a:rPr>
              <a:t>(</a:t>
            </a:r>
            <a:r>
              <a:rPr lang="en" sz="2100" dirty="0">
                <a:latin typeface="Courier New"/>
                <a:ea typeface="Courier New"/>
                <a:cs typeface="Courier New"/>
                <a:sym typeface="Courier New"/>
              </a:rPr>
              <a:t>"Hello!”</a:t>
            </a:r>
            <a:r>
              <a:rPr lang="en-US" sz="2100" dirty="0">
                <a:latin typeface="Courier New"/>
                <a:ea typeface="Courier New"/>
                <a:cs typeface="Courier New"/>
                <a:sym typeface="Courier New"/>
              </a:rPr>
              <a:t>)</a:t>
            </a:r>
            <a:r>
              <a:rPr lang="en" sz="2100" dirty="0">
                <a:latin typeface="Courier New"/>
                <a:ea typeface="Courier New"/>
                <a:cs typeface="Courier New"/>
                <a:sym typeface="Courier New"/>
              </a:rPr>
              <a:t> </a:t>
            </a:r>
            <a:r>
              <a:rPr lang="en" sz="2100" i="1" dirty="0">
                <a:solidFill>
                  <a:schemeClr val="accent3"/>
                </a:solidFill>
                <a:latin typeface="Courier New"/>
                <a:ea typeface="Courier New"/>
                <a:cs typeface="Courier New"/>
                <a:sym typeface="Courier New"/>
              </a:rPr>
              <a:t># you can put them almost anywhere</a:t>
            </a:r>
          </a:p>
          <a:p>
            <a:pPr marL="457200" lvl="0" indent="0">
              <a:buNone/>
            </a:pPr>
            <a:r>
              <a:rPr lang="en" sz="2100" dirty="0">
                <a:latin typeface="Courier New"/>
                <a:ea typeface="Courier New"/>
                <a:cs typeface="Courier New"/>
                <a:sym typeface="Courier New"/>
              </a:rPr>
              <a:t>print</a:t>
            </a:r>
            <a:r>
              <a:rPr lang="en-US" sz="2100" dirty="0">
                <a:latin typeface="Courier New"/>
                <a:ea typeface="Courier New"/>
                <a:cs typeface="Courier New"/>
                <a:sym typeface="Courier New"/>
              </a:rPr>
              <a:t>(</a:t>
            </a:r>
            <a:r>
              <a:rPr lang="en" sz="2100" dirty="0">
                <a:latin typeface="Courier New"/>
                <a:ea typeface="Courier New"/>
                <a:cs typeface="Courier New"/>
                <a:sym typeface="Courier New"/>
              </a:rPr>
              <a:t>"How are you?”</a:t>
            </a:r>
            <a:r>
              <a:rPr lang="en-US" sz="2100" dirty="0">
                <a:latin typeface="Courier New"/>
                <a:ea typeface="Courier New"/>
                <a:cs typeface="Courier New"/>
                <a:sym typeface="Courier New"/>
              </a:rPr>
              <a:t>)</a:t>
            </a:r>
            <a:r>
              <a:rPr lang="en" sz="2100" i="1" dirty="0">
                <a:solidFill>
                  <a:srgbClr val="999999"/>
                </a:solidFill>
                <a:latin typeface="Courier New"/>
                <a:ea typeface="Courier New"/>
                <a:cs typeface="Courier New"/>
                <a:sym typeface="Courier New"/>
              </a:rPr>
              <a:t> </a:t>
            </a:r>
            <a:r>
              <a:rPr lang="en" sz="2100" i="1" dirty="0">
                <a:solidFill>
                  <a:schemeClr val="accent3"/>
                </a:solidFill>
                <a:latin typeface="Courier New"/>
                <a:ea typeface="Courier New"/>
                <a:cs typeface="Courier New"/>
                <a:sym typeface="Courier New"/>
              </a:rPr>
              <a:t># use them often!</a:t>
            </a:r>
          </a:p>
          <a:p>
            <a:pPr marL="0" lvl="0" indent="0">
              <a:buNone/>
            </a:pPr>
            <a:endParaRPr lang="en" dirty="0"/>
          </a:p>
          <a:p>
            <a:pPr marL="0" lvl="0" indent="0">
              <a:buNone/>
            </a:pPr>
            <a:r>
              <a:rPr lang="en" dirty="0"/>
              <a:t>What this code prints:</a:t>
            </a:r>
          </a:p>
          <a:p>
            <a:pPr marL="457200" lvl="0" indent="0">
              <a:buNone/>
            </a:pPr>
            <a:r>
              <a:rPr lang="en" sz="2100" dirty="0">
                <a:latin typeface="Courier New"/>
                <a:ea typeface="Courier New"/>
                <a:cs typeface="Courier New"/>
                <a:sym typeface="Courier New"/>
              </a:rPr>
              <a:t>Hello!</a:t>
            </a:r>
          </a:p>
          <a:p>
            <a:pPr marL="457200" indent="0">
              <a:buNone/>
            </a:pPr>
            <a:r>
              <a:rPr lang="en" sz="2100" dirty="0">
                <a:latin typeface="Courier New"/>
                <a:ea typeface="Courier New"/>
                <a:cs typeface="Courier New"/>
                <a:sym typeface="Courier New"/>
              </a:rPr>
              <a:t>How are you?</a:t>
            </a:r>
            <a:endParaRPr lang="en-US" sz="2800" dirty="0"/>
          </a:p>
          <a:p>
            <a:pPr marL="0" indent="0">
              <a:buNone/>
            </a:pPr>
            <a:endParaRPr lang="en-US" dirty="0"/>
          </a:p>
        </p:txBody>
      </p:sp>
      <p:sp>
        <p:nvSpPr>
          <p:cNvPr id="4" name="TextBox 3"/>
          <p:cNvSpPr txBox="1"/>
          <p:nvPr/>
        </p:nvSpPr>
        <p:spPr>
          <a:xfrm>
            <a:off x="5658080" y="5181600"/>
            <a:ext cx="2841610" cy="1246495"/>
          </a:xfrm>
          <a:prstGeom prst="rect">
            <a:avLst/>
          </a:prstGeom>
          <a:solidFill>
            <a:schemeClr val="bg2"/>
          </a:solidFill>
          <a:ln>
            <a:solidFill>
              <a:schemeClr val="tx1">
                <a:lumMod val="50000"/>
                <a:lumOff val="50000"/>
              </a:schemeClr>
            </a:solidFill>
          </a:ln>
        </p:spPr>
        <p:txBody>
          <a:bodyPr wrap="square" rtlCol="0">
            <a:spAutoFit/>
          </a:bodyPr>
          <a:lstStyle/>
          <a:p>
            <a:pPr>
              <a:spcAft>
                <a:spcPts val="600"/>
              </a:spcAft>
            </a:pPr>
            <a:r>
              <a:rPr lang="en-US" sz="1400" i="1" dirty="0"/>
              <a:t>Important to note:</a:t>
            </a:r>
          </a:p>
          <a:p>
            <a:pPr>
              <a:spcAft>
                <a:spcPts val="600"/>
              </a:spcAft>
            </a:pPr>
            <a:r>
              <a:rPr lang="en-US" sz="1400" dirty="0"/>
              <a:t>If you add a comment in an indented block, the comment must be indented as well (otherwise you will get an error).</a:t>
            </a:r>
          </a:p>
        </p:txBody>
      </p:sp>
      <p:sp>
        <p:nvSpPr>
          <p:cNvPr id="5" name="Slide Number Placeholder 4"/>
          <p:cNvSpPr>
            <a:spLocks noGrp="1"/>
          </p:cNvSpPr>
          <p:nvPr>
            <p:ph type="sldNum" sz="quarter" idx="12"/>
          </p:nvPr>
        </p:nvSpPr>
        <p:spPr/>
        <p:txBody>
          <a:bodyPr/>
          <a:lstStyle/>
          <a:p>
            <a:fld id="{1F9F0B16-AAA5-4790-BCBA-E678911F1380}" type="slidenum">
              <a:rPr lang="en-US" smtClean="0"/>
              <a:t>63</a:t>
            </a:fld>
            <a:endParaRPr lang="en-US"/>
          </a:p>
        </p:txBody>
      </p:sp>
    </p:spTree>
    <p:extLst>
      <p:ext uri="{BB962C8B-B14F-4D97-AF65-F5344CB8AC3E}">
        <p14:creationId xmlns:p14="http://schemas.microsoft.com/office/powerpoint/2010/main" val="89579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 comments</a:t>
            </a:r>
          </a:p>
        </p:txBody>
      </p:sp>
      <p:sp>
        <p:nvSpPr>
          <p:cNvPr id="3" name="Content Placeholder 2"/>
          <p:cNvSpPr>
            <a:spLocks noGrp="1"/>
          </p:cNvSpPr>
          <p:nvPr>
            <p:ph idx="1"/>
          </p:nvPr>
        </p:nvSpPr>
        <p:spPr/>
        <p:txBody>
          <a:bodyPr>
            <a:normAutofit/>
          </a:bodyPr>
          <a:lstStyle/>
          <a:p>
            <a:pPr lvl="0">
              <a:buNone/>
            </a:pPr>
            <a:r>
              <a:rPr lang="en" sz="2800" dirty="0"/>
              <a:t>Single line comments are made using the </a:t>
            </a:r>
            <a:r>
              <a:rPr lang="en" sz="2800" dirty="0">
                <a:latin typeface="Courier New"/>
                <a:ea typeface="Courier New"/>
                <a:cs typeface="Courier New"/>
                <a:sym typeface="Courier New"/>
              </a:rPr>
              <a:t>#</a:t>
            </a:r>
            <a:r>
              <a:rPr lang="en" sz="2800" dirty="0">
                <a:ea typeface="Courier New"/>
                <a:cs typeface="Courier New"/>
                <a:sym typeface="Courier New"/>
              </a:rPr>
              <a:t> sign.</a:t>
            </a:r>
          </a:p>
          <a:p>
            <a:pPr lvl="0">
              <a:buNone/>
            </a:pPr>
            <a:r>
              <a:rPr lang="en" sz="2800" dirty="0"/>
              <a:t>For a multi-line comment, use </a:t>
            </a:r>
            <a:r>
              <a:rPr lang="en" sz="2800" dirty="0">
                <a:latin typeface="Courier New"/>
                <a:ea typeface="Courier New"/>
                <a:cs typeface="Courier New"/>
                <a:sym typeface="Courier New"/>
              </a:rPr>
              <a:t>"""</a:t>
            </a:r>
            <a:r>
              <a:rPr lang="en" sz="2800" dirty="0"/>
              <a:t> or </a:t>
            </a:r>
            <a:r>
              <a:rPr lang="en" sz="2800" dirty="0">
                <a:latin typeface="Courier New"/>
                <a:ea typeface="Courier New"/>
                <a:cs typeface="Courier New"/>
                <a:sym typeface="Courier New"/>
              </a:rPr>
              <a:t>'''</a:t>
            </a:r>
            <a:r>
              <a:rPr lang="en" sz="2800" dirty="0">
                <a:ea typeface="Courier New"/>
                <a:cs typeface="Courier New"/>
                <a:sym typeface="Courier New"/>
              </a:rPr>
              <a:t> like so:</a:t>
            </a:r>
            <a:endParaRPr lang="en" dirty="0">
              <a:ea typeface="Courier New"/>
              <a:cs typeface="Courier New"/>
              <a:sym typeface="Courier New"/>
            </a:endParaRPr>
          </a:p>
          <a:p>
            <a:pPr lvl="0">
              <a:buNone/>
            </a:pPr>
            <a:endParaRPr lang="en" sz="2200" dirty="0">
              <a:ea typeface="Courier New"/>
              <a:cs typeface="Courier New"/>
              <a:sym typeface="Courier New"/>
            </a:endParaRPr>
          </a:p>
          <a:p>
            <a:pPr lvl="0">
              <a:buNone/>
            </a:pPr>
            <a:r>
              <a:rPr lang="en" sz="2200" dirty="0">
                <a:ea typeface="Courier New"/>
                <a:cs typeface="Courier New"/>
                <a:sym typeface="Courier New"/>
              </a:rPr>
              <a:t>Example:</a:t>
            </a:r>
          </a:p>
          <a:p>
            <a:pPr marL="457200" lvl="0" indent="0">
              <a:buNone/>
            </a:pPr>
            <a:r>
              <a:rPr lang="en" sz="1600" i="1" dirty="0">
                <a:solidFill>
                  <a:schemeClr val="accent3"/>
                </a:solidFill>
                <a:latin typeface="Courier New"/>
                <a:ea typeface="Courier New"/>
                <a:cs typeface="Courier New"/>
                <a:sym typeface="Courier New"/>
              </a:rPr>
              <a:t>""" </a:t>
            </a:r>
          </a:p>
          <a:p>
            <a:pPr marL="457200" lvl="0" indent="0">
              <a:buNone/>
            </a:pPr>
            <a:r>
              <a:rPr lang="en" sz="1600" i="1" dirty="0">
                <a:solidFill>
                  <a:schemeClr val="accent3"/>
                </a:solidFill>
                <a:latin typeface="Courier New"/>
                <a:ea typeface="Courier New"/>
                <a:cs typeface="Courier New"/>
                <a:sym typeface="Courier New"/>
              </a:rPr>
              <a:t>This here is a multi-line comment.</a:t>
            </a:r>
          </a:p>
          <a:p>
            <a:pPr marL="457200" lvl="0" indent="0">
              <a:buNone/>
            </a:pPr>
            <a:r>
              <a:rPr lang="en" sz="1600" i="1" dirty="0">
                <a:solidFill>
                  <a:schemeClr val="accent3"/>
                </a:solidFill>
                <a:latin typeface="Courier New"/>
                <a:ea typeface="Courier New"/>
                <a:cs typeface="Courier New"/>
                <a:sym typeface="Courier New"/>
              </a:rPr>
              <a:t>Make sure to end it with matching quotes!</a:t>
            </a:r>
          </a:p>
          <a:p>
            <a:pPr marL="457200" lvl="0" indent="0">
              <a:buNone/>
            </a:pPr>
            <a:r>
              <a:rPr lang="en" sz="1600" i="1" dirty="0">
                <a:solidFill>
                  <a:schemeClr val="accent3"/>
                </a:solidFill>
                <a:latin typeface="Courier New"/>
                <a:ea typeface="Courier New"/>
                <a:cs typeface="Courier New"/>
                <a:sym typeface="Courier New"/>
              </a:rPr>
              <a:t>"""</a:t>
            </a:r>
          </a:p>
          <a:p>
            <a:pPr marL="457200" indent="0">
              <a:buNone/>
            </a:pPr>
            <a:r>
              <a:rPr lang="en" sz="1600" dirty="0">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"hello”</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pPr marL="457200" indent="0">
              <a:buNone/>
            </a:pPr>
            <a:r>
              <a:rPr lang="en" sz="1600" dirty="0">
                <a:solidFill>
                  <a:schemeClr val="accent3"/>
                </a:solidFill>
                <a:latin typeface="Courier New"/>
                <a:ea typeface="Courier New"/>
                <a:cs typeface="Courier New"/>
                <a:sym typeface="Courier New"/>
              </a:rPr>
              <a:t>'''</a:t>
            </a:r>
          </a:p>
          <a:p>
            <a:pPr marL="457200" indent="0">
              <a:buNone/>
            </a:pPr>
            <a:r>
              <a:rPr lang="en" sz="1600" i="1" dirty="0">
                <a:solidFill>
                  <a:schemeClr val="accent3"/>
                </a:solidFill>
                <a:latin typeface="Courier New"/>
                <a:ea typeface="Courier New"/>
                <a:cs typeface="Courier New"/>
                <a:sym typeface="Courier New"/>
              </a:rPr>
              <a:t>This is another mutli-line comment! </a:t>
            </a:r>
          </a:p>
          <a:p>
            <a:pPr marL="457200" indent="0">
              <a:buNone/>
            </a:pPr>
            <a:r>
              <a:rPr lang="en" sz="1600" i="1" dirty="0">
                <a:solidFill>
                  <a:schemeClr val="accent3"/>
                </a:solidFill>
                <a:latin typeface="Courier New"/>
                <a:ea typeface="Courier New"/>
                <a:cs typeface="Courier New"/>
                <a:sym typeface="Courier New"/>
              </a:rPr>
              <a:t>What fun!</a:t>
            </a:r>
          </a:p>
          <a:p>
            <a:pPr marL="457200" indent="0">
              <a:buNone/>
            </a:pPr>
            <a:r>
              <a:rPr lang="en" sz="1600" dirty="0">
                <a:solidFill>
                  <a:schemeClr val="accent3"/>
                </a:solidFill>
                <a:latin typeface="Courier New"/>
                <a:ea typeface="Courier New"/>
                <a:cs typeface="Courier New"/>
                <a:sym typeface="Courier New"/>
              </a:rPr>
              <a:t>'''</a:t>
            </a:r>
          </a:p>
        </p:txBody>
      </p:sp>
      <p:sp>
        <p:nvSpPr>
          <p:cNvPr id="4" name="Slide Number Placeholder 3"/>
          <p:cNvSpPr>
            <a:spLocks noGrp="1"/>
          </p:cNvSpPr>
          <p:nvPr>
            <p:ph type="sldNum" sz="quarter" idx="12"/>
          </p:nvPr>
        </p:nvSpPr>
        <p:spPr/>
        <p:txBody>
          <a:bodyPr/>
          <a:lstStyle/>
          <a:p>
            <a:fld id="{1F9F0B16-AAA5-4790-BCBA-E678911F1380}" type="slidenum">
              <a:rPr lang="en-US" smtClean="0"/>
              <a:t>64</a:t>
            </a:fld>
            <a:endParaRPr lang="en-US"/>
          </a:p>
        </p:txBody>
      </p:sp>
    </p:spTree>
    <p:extLst>
      <p:ext uri="{BB962C8B-B14F-4D97-AF65-F5344CB8AC3E}">
        <p14:creationId xmlns:p14="http://schemas.microsoft.com/office/powerpoint/2010/main" val="2366081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comment?</a:t>
            </a:r>
          </a:p>
        </p:txBody>
      </p:sp>
      <p:sp>
        <p:nvSpPr>
          <p:cNvPr id="3" name="Content Placeholder 2"/>
          <p:cNvSpPr>
            <a:spLocks noGrp="1"/>
          </p:cNvSpPr>
          <p:nvPr>
            <p:ph idx="1"/>
          </p:nvPr>
        </p:nvSpPr>
        <p:spPr/>
        <p:txBody>
          <a:bodyPr>
            <a:normAutofit fontScale="77500" lnSpcReduction="20000"/>
          </a:bodyPr>
          <a:lstStyle/>
          <a:p>
            <a:pPr>
              <a:spcAft>
                <a:spcPts val="1200"/>
              </a:spcAft>
            </a:pPr>
            <a:r>
              <a:rPr lang="en-US" dirty="0"/>
              <a:t>Comments are meant to improve the understandability of your code to another person (and possibly yourself in the future).</a:t>
            </a:r>
          </a:p>
          <a:p>
            <a:pPr>
              <a:spcAft>
                <a:spcPts val="1200"/>
              </a:spcAft>
            </a:pPr>
            <a:r>
              <a:rPr lang="en-US" dirty="0"/>
              <a:t>Use them whenever you think a piece of code might be particularly confusing to a reader.</a:t>
            </a:r>
          </a:p>
          <a:p>
            <a:pPr>
              <a:spcAft>
                <a:spcPts val="1200"/>
              </a:spcAft>
            </a:pPr>
            <a:r>
              <a:rPr lang="en-US" dirty="0"/>
              <a:t>You can also use them to "section" your code. Sometimes I write comments first, before the code, and use it as an outline for the overall code structure.</a:t>
            </a:r>
          </a:p>
          <a:p>
            <a:pPr>
              <a:spcAft>
                <a:spcPts val="1200"/>
              </a:spcAft>
            </a:pPr>
            <a:r>
              <a:rPr lang="en-US" b="1" dirty="0"/>
              <a:t>Most importantly, though</a:t>
            </a:r>
            <a:r>
              <a:rPr lang="en-US" dirty="0"/>
              <a:t>: always keep your comments up to date! Inaccurate comments are worse than no comments at all, because they mislead the reader and can cause false assumptions.</a:t>
            </a:r>
          </a:p>
        </p:txBody>
      </p:sp>
      <p:sp>
        <p:nvSpPr>
          <p:cNvPr id="4" name="Slide Number Placeholder 3"/>
          <p:cNvSpPr>
            <a:spLocks noGrp="1"/>
          </p:cNvSpPr>
          <p:nvPr>
            <p:ph type="sldNum" sz="quarter" idx="12"/>
          </p:nvPr>
        </p:nvSpPr>
        <p:spPr/>
        <p:txBody>
          <a:bodyPr/>
          <a:lstStyle/>
          <a:p>
            <a:fld id="{1F9F0B16-AAA5-4790-BCBA-E678911F1380}" type="slidenum">
              <a:rPr lang="en-US" smtClean="0"/>
              <a:t>65</a:t>
            </a:fld>
            <a:endParaRPr lang="en-US"/>
          </a:p>
        </p:txBody>
      </p:sp>
    </p:spTree>
    <p:extLst>
      <p:ext uri="{BB962C8B-B14F-4D97-AF65-F5344CB8AC3E}">
        <p14:creationId xmlns:p14="http://schemas.microsoft.com/office/powerpoint/2010/main" val="3340398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3600" dirty="0">
                <a:latin typeface="Calibri Light" panose="020F0302020204030204" pitchFamily="34" charset="0"/>
              </a:rPr>
              <a:t>Appendix:</a:t>
            </a:r>
            <a:br>
              <a:rPr lang="en-US" sz="3600" dirty="0">
                <a:latin typeface="Calibri Light" panose="020F0302020204030204" pitchFamily="34" charset="0"/>
              </a:rPr>
            </a:br>
            <a:r>
              <a:rPr lang="en-US" sz="3600" dirty="0">
                <a:latin typeface="Calibri Light" panose="020F0302020204030204" pitchFamily="34" charset="0"/>
              </a:rPr>
              <a:t>More </a:t>
            </a:r>
            <a:r>
              <a:rPr lang="en-US" sz="3600" dirty="0">
                <a:latin typeface="Calibri Light" panose="020F0302020204030204" pitchFamily="34" charset="0"/>
                <a:cs typeface="Courier New" panose="02070309020205020404" pitchFamily="49" charset="0"/>
              </a:rPr>
              <a:t>if/else</a:t>
            </a:r>
            <a:r>
              <a:rPr lang="en-US" sz="3600" dirty="0">
                <a:latin typeface="Calibri Light" panose="020F0302020204030204" pitchFamily="34" charset="0"/>
              </a:rPr>
              <a:t> examples &amp; practice</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F9F0B16-AAA5-4790-BCBA-E678911F1380}" type="slidenum">
              <a:rPr lang="en-US" smtClean="0"/>
              <a:t>66</a:t>
            </a:fld>
            <a:endParaRPr lang="en-US"/>
          </a:p>
        </p:txBody>
      </p:sp>
    </p:spTree>
    <p:extLst>
      <p:ext uri="{BB962C8B-B14F-4D97-AF65-F5344CB8AC3E}">
        <p14:creationId xmlns:p14="http://schemas.microsoft.com/office/powerpoint/2010/main" val="1726494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365" name="Shape 36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1600" dirty="0">
                <a:latin typeface="Courier New"/>
                <a:ea typeface="Courier New"/>
                <a:cs typeface="Courier New"/>
                <a:sym typeface="Courier New"/>
              </a:rPr>
              <a:t>yourAge = 50</a:t>
            </a:r>
          </a:p>
          <a:p>
            <a:pPr marL="457200" lvl="0" indent="0" rtl="0">
              <a:buNone/>
            </a:pPr>
            <a:r>
              <a:rPr lang="en" sz="1600" dirty="0">
                <a:latin typeface="Courier New"/>
                <a:ea typeface="Courier New"/>
                <a:cs typeface="Courier New"/>
                <a:sym typeface="Courier New"/>
              </a:rPr>
              <a:t>catsYouOwn = 5</a:t>
            </a:r>
          </a:p>
          <a:p>
            <a:pPr marL="457200" lvl="0" indent="0" rtl="0">
              <a:buNone/>
            </a:pPr>
            <a:r>
              <a:rPr lang="en" sz="1600" b="1" dirty="0">
                <a:solidFill>
                  <a:schemeClr val="accent1"/>
                </a:solidFill>
                <a:latin typeface="Courier New"/>
                <a:ea typeface="Courier New"/>
                <a:cs typeface="Courier New"/>
                <a:sym typeface="Courier New"/>
              </a:rPr>
              <a:t>if</a:t>
            </a:r>
            <a:r>
              <a:rPr lang="en" sz="1600" dirty="0">
                <a:latin typeface="Courier New"/>
                <a:ea typeface="Courier New"/>
                <a:cs typeface="Courier New"/>
                <a:sym typeface="Courier New"/>
              </a:rPr>
              <a:t> (catsYouOwn &gt; (yourAge / 10)):</a:t>
            </a:r>
          </a:p>
          <a:p>
            <a:pPr marL="457200" lvl="0" indent="0" rtl="0">
              <a:buNone/>
            </a:pPr>
            <a:r>
              <a:rPr lang="en" sz="1600" dirty="0">
                <a:latin typeface="Courier New"/>
                <a:ea typeface="Courier New"/>
                <a:cs typeface="Courier New"/>
                <a:sym typeface="Courier New"/>
              </a:rPr>
              <a:t>	</a:t>
            </a:r>
            <a:r>
              <a:rPr lang="en" sz="1600" b="1" dirty="0">
                <a:solidFill>
                  <a:schemeClr val="accent1"/>
                </a:solidFill>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"You are officially a cat lady!”</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pPr marL="457200" marR="0" lvl="0" indent="0" algn="l" rtl="0">
              <a:lnSpc>
                <a:spcPct val="100000"/>
              </a:lnSpc>
              <a:spcBef>
                <a:spcPts val="600"/>
              </a:spcBef>
              <a:spcAft>
                <a:spcPts val="0"/>
              </a:spcAft>
              <a:buClr>
                <a:srgbClr val="000000"/>
              </a:buClr>
              <a:buSzPct val="61111"/>
              <a:buFont typeface="Arial"/>
              <a:buNone/>
            </a:pPr>
            <a:r>
              <a:rPr lang="en" sz="1600" b="1" dirty="0">
                <a:solidFill>
                  <a:schemeClr val="accent1"/>
                </a:solidFill>
                <a:latin typeface="Courier New"/>
                <a:ea typeface="Courier New"/>
                <a:cs typeface="Courier New"/>
                <a:sym typeface="Courier New"/>
              </a:rPr>
              <a:t>elif</a:t>
            </a:r>
            <a:r>
              <a:rPr lang="en" sz="1600" dirty="0">
                <a:latin typeface="Courier New"/>
                <a:ea typeface="Courier New"/>
                <a:cs typeface="Courier New"/>
                <a:sym typeface="Courier New"/>
              </a:rPr>
              <a:t> (catsYouOwn == (yourAge / 10)):</a:t>
            </a:r>
          </a:p>
          <a:p>
            <a:pPr marL="457200" marR="0" lvl="0" indent="0" algn="l" rtl="0">
              <a:lnSpc>
                <a:spcPct val="100000"/>
              </a:lnSpc>
              <a:spcBef>
                <a:spcPts val="600"/>
              </a:spcBef>
              <a:spcAft>
                <a:spcPts val="0"/>
              </a:spcAft>
              <a:buClr>
                <a:srgbClr val="000000"/>
              </a:buClr>
              <a:buSzPct val="61111"/>
              <a:buFont typeface="Arial"/>
              <a:buNone/>
            </a:pPr>
            <a:r>
              <a:rPr lang="en" sz="1600" dirty="0">
                <a:latin typeface="Courier New"/>
                <a:ea typeface="Courier New"/>
                <a:cs typeface="Courier New"/>
                <a:sym typeface="Courier New"/>
              </a:rPr>
              <a:t>	</a:t>
            </a:r>
            <a:r>
              <a:rPr lang="en" sz="1600" b="1" dirty="0">
                <a:solidFill>
                  <a:schemeClr val="accent1"/>
                </a:solidFill>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"Careful! You are close to becoming a cat lady”</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pPr marL="457200" marR="0" lvl="0" indent="0" algn="l" rtl="0">
              <a:lnSpc>
                <a:spcPct val="100000"/>
              </a:lnSpc>
              <a:spcBef>
                <a:spcPts val="600"/>
              </a:spcBef>
              <a:spcAft>
                <a:spcPts val="0"/>
              </a:spcAft>
              <a:buClr>
                <a:srgbClr val="000000"/>
              </a:buClr>
              <a:buSzPct val="61111"/>
              <a:buFont typeface="Arial"/>
              <a:buNone/>
            </a:pPr>
            <a:r>
              <a:rPr lang="en" sz="1600" b="1" dirty="0">
                <a:solidFill>
                  <a:schemeClr val="accent1"/>
                </a:solidFill>
                <a:latin typeface="Courier New"/>
                <a:ea typeface="Courier New"/>
                <a:cs typeface="Courier New"/>
                <a:sym typeface="Courier New"/>
              </a:rPr>
              <a:t>else</a:t>
            </a:r>
            <a:r>
              <a:rPr lang="en" sz="1600" dirty="0">
                <a:latin typeface="Courier New"/>
                <a:ea typeface="Courier New"/>
                <a:cs typeface="Courier New"/>
                <a:sym typeface="Courier New"/>
              </a:rPr>
              <a:t>:</a:t>
            </a:r>
          </a:p>
          <a:p>
            <a:pPr marL="457200" lvl="0" indent="0" rtl="0">
              <a:buNone/>
            </a:pPr>
            <a:r>
              <a:rPr lang="en" sz="1600" dirty="0">
                <a:latin typeface="Courier New"/>
                <a:ea typeface="Courier New"/>
                <a:cs typeface="Courier New"/>
                <a:sym typeface="Courier New"/>
              </a:rPr>
              <a:t>	</a:t>
            </a:r>
            <a:r>
              <a:rPr lang="en" sz="1600" b="1" dirty="0">
                <a:solidFill>
                  <a:schemeClr val="accent1"/>
                </a:solidFill>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"Congrats, you are not a cat lady”</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endParaRPr lang="en" sz="18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67</a:t>
            </a:fld>
            <a:endParaRPr lang="en-US"/>
          </a:p>
        </p:txBody>
      </p:sp>
    </p:spTree>
    <p:extLst>
      <p:ext uri="{BB962C8B-B14F-4D97-AF65-F5344CB8AC3E}">
        <p14:creationId xmlns:p14="http://schemas.microsoft.com/office/powerpoint/2010/main" val="1388684436"/>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371" name="Shape 371"/>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61111"/>
              <a:buFont typeface="Arial"/>
              <a:buNone/>
            </a:pPr>
            <a:r>
              <a:rPr lang="en" sz="1600" dirty="0">
                <a:latin typeface="Courier New"/>
                <a:ea typeface="Courier New"/>
                <a:cs typeface="Courier New"/>
                <a:sym typeface="Courier New"/>
              </a:rPr>
              <a:t>yourAge = 50</a:t>
            </a:r>
          </a:p>
          <a:p>
            <a:pPr marL="457200" lvl="0" indent="0" rtl="0">
              <a:buClr>
                <a:srgbClr val="000000"/>
              </a:buClr>
              <a:buSzPct val="61111"/>
              <a:buFont typeface="Arial"/>
              <a:buNone/>
            </a:pPr>
            <a:r>
              <a:rPr lang="en" sz="1600" dirty="0">
                <a:latin typeface="Courier New"/>
                <a:ea typeface="Courier New"/>
                <a:cs typeface="Courier New"/>
                <a:sym typeface="Courier New"/>
              </a:rPr>
              <a:t>catsYouOwn = 5</a:t>
            </a:r>
          </a:p>
          <a:p>
            <a:pPr marL="457200" lvl="0" indent="0" rtl="0">
              <a:buClr>
                <a:srgbClr val="000000"/>
              </a:buClr>
              <a:buSzPct val="61111"/>
              <a:buFont typeface="Arial"/>
              <a:buNone/>
            </a:pPr>
            <a:r>
              <a:rPr lang="en" sz="1600" b="1" dirty="0">
                <a:solidFill>
                  <a:schemeClr val="accent1"/>
                </a:solidFill>
                <a:latin typeface="Courier New"/>
                <a:ea typeface="Courier New"/>
                <a:cs typeface="Courier New"/>
                <a:sym typeface="Courier New"/>
              </a:rPr>
              <a:t>if</a:t>
            </a:r>
            <a:r>
              <a:rPr lang="en" sz="1600" dirty="0">
                <a:latin typeface="Courier New"/>
                <a:ea typeface="Courier New"/>
                <a:cs typeface="Courier New"/>
                <a:sym typeface="Courier New"/>
              </a:rPr>
              <a:t> (catsYouOwn &gt; (yourAge / 10)):</a:t>
            </a:r>
          </a:p>
          <a:p>
            <a:pPr marL="457200" lvl="0" indent="0" rtl="0">
              <a:buClr>
                <a:srgbClr val="000000"/>
              </a:buClr>
              <a:buSzPct val="61111"/>
              <a:buFont typeface="Arial"/>
              <a:buNone/>
            </a:pPr>
            <a:r>
              <a:rPr lang="en" sz="1600" dirty="0">
                <a:latin typeface="Courier New"/>
                <a:ea typeface="Courier New"/>
                <a:cs typeface="Courier New"/>
                <a:sym typeface="Courier New"/>
              </a:rPr>
              <a:t>	</a:t>
            </a:r>
            <a:r>
              <a:rPr lang="en" sz="1600" b="1" dirty="0">
                <a:solidFill>
                  <a:schemeClr val="accent1"/>
                </a:solidFill>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"You are officially a cat lady!”</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pPr marL="457200" lvl="0" indent="0" rtl="0">
              <a:buClr>
                <a:srgbClr val="000000"/>
              </a:buClr>
              <a:buSzPct val="61111"/>
              <a:buFont typeface="Arial"/>
              <a:buNone/>
            </a:pPr>
            <a:r>
              <a:rPr lang="en" sz="1600" b="1" dirty="0">
                <a:solidFill>
                  <a:schemeClr val="accent1"/>
                </a:solidFill>
                <a:latin typeface="Courier New"/>
                <a:ea typeface="Courier New"/>
                <a:cs typeface="Courier New"/>
                <a:sym typeface="Courier New"/>
              </a:rPr>
              <a:t>elif</a:t>
            </a:r>
            <a:r>
              <a:rPr lang="en" sz="1600" dirty="0">
                <a:latin typeface="Courier New"/>
                <a:ea typeface="Courier New"/>
                <a:cs typeface="Courier New"/>
                <a:sym typeface="Courier New"/>
              </a:rPr>
              <a:t> (catsYouOwn == (yourAge / 10)):</a:t>
            </a:r>
          </a:p>
          <a:p>
            <a:pPr marL="457200" lvl="0" indent="0" rtl="0">
              <a:buClr>
                <a:srgbClr val="000000"/>
              </a:buClr>
              <a:buSzPct val="61111"/>
              <a:buFont typeface="Arial"/>
              <a:buNone/>
            </a:pPr>
            <a:r>
              <a:rPr lang="en" sz="1600" dirty="0">
                <a:latin typeface="Courier New"/>
                <a:ea typeface="Courier New"/>
                <a:cs typeface="Courier New"/>
                <a:sym typeface="Courier New"/>
              </a:rPr>
              <a:t>	</a:t>
            </a:r>
            <a:r>
              <a:rPr lang="en" sz="1600" b="1" dirty="0">
                <a:solidFill>
                  <a:schemeClr val="accent1"/>
                </a:solidFill>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"Careful! You are close to becoming a cat lady”</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pPr marL="457200" lvl="0" indent="0" rtl="0">
              <a:buClr>
                <a:srgbClr val="000000"/>
              </a:buClr>
              <a:buSzPct val="61111"/>
              <a:buFont typeface="Arial"/>
              <a:buNone/>
            </a:pPr>
            <a:r>
              <a:rPr lang="en" sz="1600" b="1" dirty="0">
                <a:solidFill>
                  <a:schemeClr val="accent1"/>
                </a:solidFill>
                <a:latin typeface="Courier New"/>
                <a:ea typeface="Courier New"/>
                <a:cs typeface="Courier New"/>
                <a:sym typeface="Courier New"/>
              </a:rPr>
              <a:t>else</a:t>
            </a:r>
            <a:r>
              <a:rPr lang="en" sz="1600" dirty="0">
                <a:latin typeface="Courier New"/>
                <a:ea typeface="Courier New"/>
                <a:cs typeface="Courier New"/>
                <a:sym typeface="Courier New"/>
              </a:rPr>
              <a:t>:</a:t>
            </a:r>
          </a:p>
          <a:p>
            <a:pPr marL="457200" lvl="0" indent="0" rtl="0">
              <a:buClr>
                <a:srgbClr val="000000"/>
              </a:buClr>
              <a:buSzPct val="61111"/>
              <a:buFont typeface="Arial"/>
              <a:buNone/>
            </a:pPr>
            <a:r>
              <a:rPr lang="en" sz="1600" dirty="0">
                <a:latin typeface="Courier New"/>
                <a:ea typeface="Courier New"/>
                <a:cs typeface="Courier New"/>
                <a:sym typeface="Courier New"/>
              </a:rPr>
              <a:t>	</a:t>
            </a:r>
            <a:r>
              <a:rPr lang="en" sz="1600" b="1" dirty="0">
                <a:solidFill>
                  <a:schemeClr val="accent1"/>
                </a:solidFill>
                <a:latin typeface="Courier New"/>
                <a:ea typeface="Courier New"/>
                <a:cs typeface="Courier New"/>
                <a:sym typeface="Courier New"/>
              </a:rPr>
              <a:t>print</a:t>
            </a:r>
            <a:r>
              <a:rPr lang="en-US" sz="1600" dirty="0">
                <a:latin typeface="Courier New"/>
                <a:ea typeface="Courier New"/>
                <a:cs typeface="Courier New"/>
                <a:sym typeface="Courier New"/>
              </a:rPr>
              <a:t>(</a:t>
            </a:r>
            <a:r>
              <a:rPr lang="en" sz="1600" dirty="0">
                <a:latin typeface="Courier New"/>
                <a:ea typeface="Courier New"/>
                <a:cs typeface="Courier New"/>
                <a:sym typeface="Courier New"/>
              </a:rPr>
              <a:t>"Congrats, you are not a cat lady”</a:t>
            </a:r>
            <a:r>
              <a:rPr lang="en-US" sz="1600" dirty="0">
                <a:latin typeface="Courier New"/>
                <a:ea typeface="Courier New"/>
                <a:cs typeface="Courier New"/>
                <a:sym typeface="Courier New"/>
              </a:rPr>
              <a:t>)</a:t>
            </a:r>
            <a:endParaRPr lang="en" sz="1600" dirty="0">
              <a:latin typeface="Courier New"/>
              <a:ea typeface="Courier New"/>
              <a:cs typeface="Courier New"/>
              <a:sym typeface="Courier New"/>
            </a:endParaRPr>
          </a:p>
          <a:p>
            <a:endParaRPr lang="en" sz="1800" dirty="0">
              <a:latin typeface="Courier New"/>
              <a:ea typeface="Courier New"/>
              <a:cs typeface="Courier New"/>
              <a:sym typeface="Courier New"/>
            </a:endParaRPr>
          </a:p>
          <a:p>
            <a:pPr lvl="0" rtl="0">
              <a:buClr>
                <a:srgbClr val="000000"/>
              </a:buClr>
              <a:buSzPct val="36666"/>
              <a:buFont typeface="Arial"/>
              <a:buNone/>
            </a:pPr>
            <a:r>
              <a:rPr lang="en" dirty="0"/>
              <a:t>Result</a:t>
            </a:r>
          </a:p>
          <a:p>
            <a:pPr marL="457200" lvl="0" indent="0">
              <a:buClr>
                <a:srgbClr val="000000"/>
              </a:buClr>
              <a:buSzPct val="61111"/>
              <a:buFont typeface="Arial"/>
              <a:buNone/>
            </a:pPr>
            <a:r>
              <a:rPr lang="en" sz="1800" dirty="0">
                <a:latin typeface="Courier New"/>
                <a:ea typeface="Courier New"/>
                <a:cs typeface="Courier New"/>
                <a:sym typeface="Courier New"/>
              </a:rPr>
              <a:t>Careful! You are close to becoming a cat lady</a:t>
            </a:r>
          </a:p>
        </p:txBody>
      </p:sp>
      <p:sp>
        <p:nvSpPr>
          <p:cNvPr id="2" name="Slide Number Placeholder 1"/>
          <p:cNvSpPr>
            <a:spLocks noGrp="1"/>
          </p:cNvSpPr>
          <p:nvPr>
            <p:ph type="sldNum" sz="quarter" idx="12"/>
          </p:nvPr>
        </p:nvSpPr>
        <p:spPr/>
        <p:txBody>
          <a:bodyPr/>
          <a:lstStyle/>
          <a:p>
            <a:fld id="{1F9F0B16-AAA5-4790-BCBA-E678911F1380}" type="slidenum">
              <a:rPr lang="en-US" smtClean="0"/>
              <a:t>68</a:t>
            </a:fld>
            <a:endParaRPr lang="en-US"/>
          </a:p>
        </p:txBody>
      </p:sp>
    </p:spTree>
    <p:extLst>
      <p:ext uri="{BB962C8B-B14F-4D97-AF65-F5344CB8AC3E}">
        <p14:creationId xmlns:p14="http://schemas.microsoft.com/office/powerpoint/2010/main" val="2230299817"/>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377" name="Shape 37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1400" dirty="0">
                <a:latin typeface="Courier New"/>
                <a:ea typeface="Courier New"/>
                <a:cs typeface="Courier New"/>
                <a:sym typeface="Courier New"/>
              </a:rPr>
              <a:t>alive = True</a:t>
            </a:r>
          </a:p>
          <a:p>
            <a:pPr marL="457200" lvl="0" indent="0" rtl="0">
              <a:buNone/>
            </a:pPr>
            <a:r>
              <a:rPr lang="en" sz="1400" dirty="0">
                <a:latin typeface="Courier New"/>
                <a:ea typeface="Courier New"/>
                <a:cs typeface="Courier New"/>
                <a:sym typeface="Courier New"/>
              </a:rPr>
              <a:t>breathing = False</a:t>
            </a:r>
          </a:p>
          <a:p>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if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breathing: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"Everything is ok!”</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elif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"You! Go get help!”</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elif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not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a:t>
            </a:r>
            <a:r>
              <a:rPr lang="en" sz="1400" dirty="0">
                <a:latin typeface="Courier New"/>
                <a:ea typeface="Courier New"/>
                <a:cs typeface="Courier New"/>
                <a:sym typeface="Courier New"/>
              </a:rPr>
              <a:t> breathing: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"Zombie attack?”</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elif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not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marR="0" lvl="0" indent="0" algn="l" rtl="0">
              <a:lnSpc>
                <a:spcPct val="100000"/>
              </a:lnSpc>
              <a:spcBef>
                <a:spcPts val="600"/>
              </a:spcBef>
              <a:spcAft>
                <a:spcPts val="0"/>
              </a:spcAft>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lvl="0" rtl="0">
              <a:buClr>
                <a:srgbClr val="000000"/>
              </a:buClr>
              <a:buSzPct val="36666"/>
              <a:buFont typeface="Arial"/>
              <a:buNone/>
            </a:pPr>
            <a:endParaRPr lang="en" sz="14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69</a:t>
            </a:fld>
            <a:endParaRPr lang="en-US"/>
          </a:p>
        </p:txBody>
      </p:sp>
    </p:spTree>
    <p:extLst>
      <p:ext uri="{BB962C8B-B14F-4D97-AF65-F5344CB8AC3E}">
        <p14:creationId xmlns:p14="http://schemas.microsoft.com/office/powerpoint/2010/main" val="3855593066"/>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Control statements – what are they?</a:t>
            </a:r>
          </a:p>
        </p:txBody>
      </p:sp>
      <p:sp>
        <p:nvSpPr>
          <p:cNvPr id="3" name="Content Placeholder 2"/>
          <p:cNvSpPr>
            <a:spLocks noGrp="1"/>
          </p:cNvSpPr>
          <p:nvPr>
            <p:ph idx="1"/>
          </p:nvPr>
        </p:nvSpPr>
        <p:spPr>
          <a:xfrm>
            <a:off x="457200" y="1600200"/>
            <a:ext cx="8229600" cy="4800600"/>
          </a:xfrm>
        </p:spPr>
        <p:txBody>
          <a:bodyPr>
            <a:noAutofit/>
          </a:bodyPr>
          <a:lstStyle/>
          <a:p>
            <a:pPr marL="0" indent="0">
              <a:buNone/>
            </a:pPr>
            <a:r>
              <a:rPr lang="en-US" sz="2400" dirty="0"/>
              <a:t>The same directions, but in code:</a:t>
            </a:r>
          </a:p>
          <a:p>
            <a:pPr marL="0" indent="0">
              <a:buNone/>
            </a:pPr>
            <a:br>
              <a:rPr lang="en-US" sz="1200" dirty="0"/>
            </a:br>
            <a:r>
              <a:rPr lang="en-US" sz="1200" dirty="0">
                <a:latin typeface="Courier New" pitchFamily="49" charset="0"/>
                <a:cs typeface="Courier New" pitchFamily="49" charset="0"/>
              </a:rPr>
              <a:t>construction = </a:t>
            </a:r>
            <a:r>
              <a:rPr lang="en-US" sz="1200" b="1" dirty="0">
                <a:solidFill>
                  <a:srgbClr val="0070C0"/>
                </a:solidFill>
                <a:latin typeface="Courier New" pitchFamily="49" charset="0"/>
                <a:cs typeface="Courier New" pitchFamily="49" charset="0"/>
              </a:rPr>
              <a:t>False</a:t>
            </a:r>
          </a:p>
          <a:p>
            <a:pPr marL="0" indent="0">
              <a:buNone/>
            </a:pP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right onto Main Street”)</a:t>
            </a:r>
          </a:p>
          <a:p>
            <a:pPr marL="0" indent="0">
              <a:buNone/>
            </a:pP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left onto Maple Ave”)</a:t>
            </a:r>
          </a:p>
          <a:p>
            <a:pPr marL="0" indent="0">
              <a:buNone/>
            </a:pPr>
            <a:r>
              <a:rPr lang="en-US" sz="1200" b="1" dirty="0">
                <a:solidFill>
                  <a:srgbClr val="0070C0"/>
                </a:solidFill>
                <a:latin typeface="Courier New" pitchFamily="49" charset="0"/>
                <a:cs typeface="Courier New" pitchFamily="49" charset="0"/>
              </a:rPr>
              <a:t>if</a:t>
            </a:r>
            <a:r>
              <a:rPr lang="en-US" sz="1200" dirty="0">
                <a:latin typeface="Courier New" pitchFamily="49" charset="0"/>
                <a:cs typeface="Courier New" pitchFamily="49" charset="0"/>
              </a:rPr>
              <a:t> construction:</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"Continue straight on Maple Ave”)</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right onto Cat Lane”)</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left onto Fake Street”)</a:t>
            </a:r>
          </a:p>
          <a:p>
            <a:pPr marL="0" indent="0">
              <a:buNone/>
            </a:pPr>
            <a:r>
              <a:rPr lang="en-US" sz="1200" b="1" dirty="0">
                <a:solidFill>
                  <a:srgbClr val="0070C0"/>
                </a:solidFill>
                <a:latin typeface="Courier New" pitchFamily="49" charset="0"/>
                <a:cs typeface="Courier New" pitchFamily="49" charset="0"/>
              </a:rPr>
              <a:t>else</a:t>
            </a:r>
            <a:r>
              <a:rPr lang="en-US" sz="1200" dirty="0">
                <a:latin typeface="Courier New" pitchFamily="49" charset="0"/>
                <a:cs typeface="Courier New" pitchFamily="49" charset="0"/>
              </a:rPr>
              <a:t>:</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"Cut through the empty lot to Fake Street”)</a:t>
            </a:r>
          </a:p>
          <a:p>
            <a:pPr marL="0" indent="0">
              <a:buNone/>
            </a:pP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 (</a:t>
            </a:r>
            <a:r>
              <a:rPr lang="en-US" sz="1200" dirty="0">
                <a:solidFill>
                  <a:schemeClr val="tx1">
                    <a:lumMod val="65000"/>
                    <a:lumOff val="35000"/>
                  </a:schemeClr>
                </a:solidFill>
                <a:latin typeface="Courier New" pitchFamily="49" charset="0"/>
                <a:cs typeface="Courier New" pitchFamily="49" charset="0"/>
              </a:rPr>
              <a:t>"Go straight on Fake Street until house 123”)</a:t>
            </a:r>
          </a:p>
          <a:p>
            <a:pPr marL="0" indent="0">
              <a:buNone/>
            </a:pPr>
            <a:br>
              <a:rPr lang="en-US" sz="1200" dirty="0"/>
            </a:br>
            <a:endParaRPr lang="en-US" sz="1200" dirty="0"/>
          </a:p>
          <a:p>
            <a:pPr marL="0" indent="0">
              <a:buNone/>
            </a:pPr>
            <a:r>
              <a:rPr lang="en-US" sz="2400" dirty="0"/>
              <a:t>Output:</a:t>
            </a:r>
          </a:p>
          <a:p>
            <a:pPr marL="0" indent="0">
              <a:buNone/>
            </a:pPr>
            <a:r>
              <a:rPr lang="en-US" sz="1200" dirty="0">
                <a:latin typeface="Courier New" panose="02070309020205020404" pitchFamily="49" charset="0"/>
                <a:cs typeface="Courier New" panose="02070309020205020404" pitchFamily="49" charset="0"/>
              </a:rPr>
              <a:t>Turn right onto Main Street</a:t>
            </a:r>
          </a:p>
          <a:p>
            <a:pPr marL="0" indent="0">
              <a:buNone/>
            </a:pPr>
            <a:r>
              <a:rPr lang="en-US" sz="1200" dirty="0">
                <a:latin typeface="Courier New" panose="02070309020205020404" pitchFamily="49" charset="0"/>
                <a:cs typeface="Courier New" panose="02070309020205020404" pitchFamily="49" charset="0"/>
              </a:rPr>
              <a:t>Turn left onto Maple Ave</a:t>
            </a:r>
          </a:p>
          <a:p>
            <a:pPr marL="0" indent="0">
              <a:buNone/>
            </a:pPr>
            <a:r>
              <a:rPr lang="en-US" sz="1200" dirty="0">
                <a:latin typeface="Courier New" panose="02070309020205020404" pitchFamily="49" charset="0"/>
                <a:cs typeface="Courier New" panose="02070309020205020404" pitchFamily="49" charset="0"/>
              </a:rPr>
              <a:t>Cut through the empty lot to Fake Street</a:t>
            </a:r>
          </a:p>
          <a:p>
            <a:pPr marL="0" indent="0">
              <a:buNone/>
            </a:pPr>
            <a:r>
              <a:rPr lang="en-US" sz="1200" dirty="0">
                <a:latin typeface="Courier New" panose="02070309020205020404" pitchFamily="49" charset="0"/>
                <a:cs typeface="Courier New" panose="02070309020205020404" pitchFamily="49" charset="0"/>
              </a:rPr>
              <a:t>Go straight on Fake Street until house 123</a:t>
            </a:r>
          </a:p>
        </p:txBody>
      </p:sp>
      <p:sp>
        <p:nvSpPr>
          <p:cNvPr id="4" name="Slide Number Placeholder 3"/>
          <p:cNvSpPr>
            <a:spLocks noGrp="1"/>
          </p:cNvSpPr>
          <p:nvPr>
            <p:ph type="sldNum" sz="quarter" idx="12"/>
          </p:nvPr>
        </p:nvSpPr>
        <p:spPr/>
        <p:txBody>
          <a:bodyPr/>
          <a:lstStyle/>
          <a:p>
            <a:fld id="{1F9F0B16-AAA5-4790-BCBA-E678911F1380}" type="slidenum">
              <a:rPr lang="en-US" smtClean="0"/>
              <a:t>7</a:t>
            </a:fld>
            <a:endParaRPr lang="en-US"/>
          </a:p>
        </p:txBody>
      </p:sp>
    </p:spTree>
    <p:extLst>
      <p:ext uri="{BB962C8B-B14F-4D97-AF65-F5344CB8AC3E}">
        <p14:creationId xmlns:p14="http://schemas.microsoft.com/office/powerpoint/2010/main" val="1820314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377" name="Shape 377"/>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1400" dirty="0">
                <a:latin typeface="Courier New"/>
                <a:ea typeface="Courier New"/>
                <a:cs typeface="Courier New"/>
                <a:sym typeface="Courier New"/>
              </a:rPr>
              <a:t>alive = True</a:t>
            </a:r>
          </a:p>
          <a:p>
            <a:pPr marL="457200" lvl="0" indent="0" rtl="0">
              <a:buNone/>
            </a:pPr>
            <a:r>
              <a:rPr lang="en" sz="1400" dirty="0">
                <a:latin typeface="Courier New"/>
                <a:ea typeface="Courier New"/>
                <a:cs typeface="Courier New"/>
                <a:sym typeface="Courier New"/>
              </a:rPr>
              <a:t>breathing = False</a:t>
            </a:r>
          </a:p>
          <a:p>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if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breathing: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"Everything is ok!”</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elif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"You! Go get help!”</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elif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not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a:t>
            </a:r>
            <a:r>
              <a:rPr lang="en" sz="1400" dirty="0">
                <a:latin typeface="Courier New"/>
                <a:ea typeface="Courier New"/>
                <a:cs typeface="Courier New"/>
                <a:sym typeface="Courier New"/>
              </a:rPr>
              <a:t> breathing: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"Zombie attack?”</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marL="457200" lvl="0" indent="0" rtl="0">
              <a:buNone/>
            </a:pPr>
            <a:r>
              <a:rPr lang="en" sz="1400" b="1" dirty="0">
                <a:solidFill>
                  <a:schemeClr val="accent1"/>
                </a:solidFill>
                <a:latin typeface="Courier New"/>
                <a:ea typeface="Courier New"/>
                <a:cs typeface="Courier New"/>
                <a:sym typeface="Courier New"/>
              </a:rPr>
              <a:t>elif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not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marR="0" lvl="0" indent="0" algn="l" rtl="0">
              <a:lnSpc>
                <a:spcPct val="100000"/>
              </a:lnSpc>
              <a:spcBef>
                <a:spcPts val="600"/>
              </a:spcBef>
              <a:spcAft>
                <a:spcPts val="0"/>
              </a:spcAft>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a:t>
            </a:r>
            <a:r>
              <a:rPr lang="en-US" sz="1400" dirty="0">
                <a:latin typeface="Courier New"/>
                <a:ea typeface="Courier New"/>
                <a:cs typeface="Courier New"/>
                <a:sym typeface="Courier New"/>
              </a:rPr>
              <a:t>(</a:t>
            </a:r>
            <a:r>
              <a:rPr lang="en" sz="1400" dirty="0">
                <a:latin typeface="Courier New"/>
                <a:ea typeface="Courier New"/>
                <a:cs typeface="Courier New"/>
                <a:sym typeface="Courier New"/>
              </a:rPr>
              <a:t>":(”</a:t>
            </a:r>
            <a:r>
              <a:rPr lang="en-US" sz="1400" dirty="0">
                <a:latin typeface="Courier New"/>
                <a:ea typeface="Courier New"/>
                <a:cs typeface="Courier New"/>
                <a:sym typeface="Courier New"/>
              </a:rPr>
              <a:t>)</a:t>
            </a:r>
            <a:endParaRPr lang="en" sz="1400" dirty="0">
              <a:latin typeface="Courier New"/>
              <a:ea typeface="Courier New"/>
              <a:cs typeface="Courier New"/>
              <a:sym typeface="Courier New"/>
            </a:endParaRPr>
          </a:p>
          <a:p>
            <a:pPr lvl="0" rtl="0">
              <a:buClr>
                <a:srgbClr val="000000"/>
              </a:buClr>
              <a:buSzPct val="36666"/>
              <a:buFont typeface="Arial"/>
              <a:buNone/>
            </a:pPr>
            <a:endParaRPr lang="en-US" sz="1400" dirty="0">
              <a:latin typeface="Courier New"/>
              <a:ea typeface="Courier New"/>
              <a:cs typeface="Courier New"/>
              <a:sym typeface="Courier New"/>
            </a:endParaRPr>
          </a:p>
          <a:p>
            <a:pPr lvl="0">
              <a:buClr>
                <a:srgbClr val="000000"/>
              </a:buClr>
              <a:buSzPct val="36666"/>
              <a:buNone/>
            </a:pPr>
            <a:r>
              <a:rPr lang="en" sz="2400" dirty="0"/>
              <a:t>Result</a:t>
            </a:r>
          </a:p>
          <a:p>
            <a:pPr marL="457200" lvl="0" indent="0">
              <a:buClr>
                <a:srgbClr val="000000"/>
              </a:buClr>
              <a:buSzPct val="78571"/>
              <a:buFont typeface="Arial"/>
              <a:buNone/>
            </a:pPr>
            <a:r>
              <a:rPr lang="en" sz="1400" dirty="0">
                <a:latin typeface="Courier New"/>
                <a:ea typeface="Courier New"/>
                <a:cs typeface="Courier New"/>
                <a:sym typeface="Courier New"/>
              </a:rPr>
              <a:t>You! Go get help!</a:t>
            </a:r>
          </a:p>
          <a:p>
            <a:pPr lvl="0" rtl="0">
              <a:buClr>
                <a:srgbClr val="000000"/>
              </a:buClr>
              <a:buSzPct val="36666"/>
              <a:buFont typeface="Arial"/>
              <a:buNone/>
            </a:pPr>
            <a:endParaRPr lang="en" sz="14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70</a:t>
            </a:fld>
            <a:endParaRPr lang="en-US"/>
          </a:p>
        </p:txBody>
      </p:sp>
    </p:spTree>
    <p:extLst>
      <p:ext uri="{BB962C8B-B14F-4D97-AF65-F5344CB8AC3E}">
        <p14:creationId xmlns:p14="http://schemas.microsoft.com/office/powerpoint/2010/main" val="89009942"/>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389" name="Shape 389"/>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78571"/>
              <a:buFont typeface="Arial"/>
              <a:buNone/>
            </a:pPr>
            <a:r>
              <a:rPr lang="en" sz="1400" dirty="0">
                <a:latin typeface="Courier New"/>
                <a:ea typeface="Courier New"/>
                <a:cs typeface="Courier New"/>
                <a:sym typeface="Courier New"/>
              </a:rPr>
              <a:t>alive = True</a:t>
            </a:r>
          </a:p>
          <a:p>
            <a:pPr marL="457200" lvl="0" indent="0" rtl="0">
              <a:buClr>
                <a:srgbClr val="000000"/>
              </a:buClr>
              <a:buSzPct val="78571"/>
              <a:buFont typeface="Arial"/>
              <a:buNone/>
            </a:pPr>
            <a:r>
              <a:rPr lang="en" sz="1400" dirty="0">
                <a:latin typeface="Courier New"/>
                <a:ea typeface="Courier New"/>
                <a:cs typeface="Courier New"/>
                <a:sym typeface="Courier New"/>
              </a:rPr>
              <a:t>breathing = False</a:t>
            </a:r>
          </a:p>
          <a:p>
            <a:endParaRPr lang="en" sz="1400" dirty="0">
              <a:latin typeface="Courier New"/>
              <a:ea typeface="Courier New"/>
              <a:cs typeface="Courier New"/>
              <a:sym typeface="Courier New"/>
            </a:endParaRP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"Everything is ok!"</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"You! Go get help!"</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not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"Zombie attack?"</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not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a:t>
            </a:r>
          </a:p>
          <a:p>
            <a:endParaRPr lang="en" sz="14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71</a:t>
            </a:fld>
            <a:endParaRPr lang="en-US"/>
          </a:p>
        </p:txBody>
      </p:sp>
    </p:spTree>
    <p:extLst>
      <p:ext uri="{BB962C8B-B14F-4D97-AF65-F5344CB8AC3E}">
        <p14:creationId xmlns:p14="http://schemas.microsoft.com/office/powerpoint/2010/main" val="2581678077"/>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395" name="Shape 395"/>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78571"/>
              <a:buFont typeface="Arial"/>
              <a:buNone/>
            </a:pPr>
            <a:r>
              <a:rPr lang="en" sz="1400" dirty="0">
                <a:latin typeface="Courier New"/>
                <a:ea typeface="Courier New"/>
                <a:cs typeface="Courier New"/>
                <a:sym typeface="Courier New"/>
              </a:rPr>
              <a:t>alive = True</a:t>
            </a:r>
          </a:p>
          <a:p>
            <a:pPr marL="457200" lvl="0" indent="0" rtl="0">
              <a:buClr>
                <a:srgbClr val="000000"/>
              </a:buClr>
              <a:buSzPct val="78571"/>
              <a:buFont typeface="Arial"/>
              <a:buNone/>
            </a:pPr>
            <a:r>
              <a:rPr lang="en" sz="1400" dirty="0">
                <a:latin typeface="Courier New"/>
                <a:ea typeface="Courier New"/>
                <a:cs typeface="Courier New"/>
                <a:sym typeface="Courier New"/>
              </a:rPr>
              <a:t>breathing = False</a:t>
            </a:r>
          </a:p>
          <a:p>
            <a:endParaRPr lang="en" sz="1400" dirty="0">
              <a:latin typeface="Courier New"/>
              <a:ea typeface="Courier New"/>
              <a:cs typeface="Courier New"/>
              <a:sym typeface="Courier New"/>
            </a:endParaRP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a:t>
            </a:r>
            <a:r>
              <a:rPr lang="en" sz="1400" dirty="0">
                <a:latin typeface="Courier New"/>
                <a:ea typeface="Courier New"/>
                <a:cs typeface="Courier New"/>
                <a:sym typeface="Courier New"/>
              </a:rPr>
              <a:t> 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"Everything is ok!"</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"You! Go get help!"</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 not</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a:t>
            </a:r>
            <a:r>
              <a:rPr lang="en" sz="1400" dirty="0">
                <a:latin typeface="Courier New"/>
                <a:ea typeface="Courier New"/>
                <a:cs typeface="Courier New"/>
                <a:sym typeface="Courier New"/>
              </a:rPr>
              <a:t> 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"Zombie attack?"</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 not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print ":("</a:t>
            </a:r>
          </a:p>
          <a:p>
            <a:pPr lvl="0" rtl="0">
              <a:buClr>
                <a:srgbClr val="000000"/>
              </a:buClr>
              <a:buSzPct val="36666"/>
              <a:buFont typeface="Arial"/>
              <a:buNone/>
            </a:pPr>
            <a:br>
              <a:rPr lang="en" dirty="0"/>
            </a:br>
            <a:r>
              <a:rPr lang="en" dirty="0"/>
              <a:t>Result</a:t>
            </a:r>
          </a:p>
          <a:p>
            <a:pPr marL="457200" lvl="0" indent="0">
              <a:buClr>
                <a:srgbClr val="000000"/>
              </a:buClr>
              <a:buSzPct val="78571"/>
              <a:buFont typeface="Arial"/>
              <a:buNone/>
            </a:pPr>
            <a:r>
              <a:rPr lang="en" sz="1400" dirty="0">
                <a:latin typeface="Courier New"/>
                <a:ea typeface="Courier New"/>
                <a:cs typeface="Courier New"/>
                <a:sym typeface="Courier New"/>
              </a:rPr>
              <a:t>You! Go get help!</a:t>
            </a:r>
          </a:p>
        </p:txBody>
      </p:sp>
      <p:sp>
        <p:nvSpPr>
          <p:cNvPr id="2" name="Slide Number Placeholder 1"/>
          <p:cNvSpPr>
            <a:spLocks noGrp="1"/>
          </p:cNvSpPr>
          <p:nvPr>
            <p:ph type="sldNum" sz="quarter" idx="12"/>
          </p:nvPr>
        </p:nvSpPr>
        <p:spPr/>
        <p:txBody>
          <a:bodyPr/>
          <a:lstStyle/>
          <a:p>
            <a:fld id="{1F9F0B16-AAA5-4790-BCBA-E678911F1380}" type="slidenum">
              <a:rPr lang="en-US" smtClean="0"/>
              <a:t>72</a:t>
            </a:fld>
            <a:endParaRPr lang="en-US"/>
          </a:p>
        </p:txBody>
      </p:sp>
    </p:spTree>
    <p:extLst>
      <p:ext uri="{BB962C8B-B14F-4D97-AF65-F5344CB8AC3E}">
        <p14:creationId xmlns:p14="http://schemas.microsoft.com/office/powerpoint/2010/main" val="1389578774"/>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402" name="Shape 402"/>
          <p:cNvSpPr txBox="1"/>
          <p:nvPr/>
        </p:nvSpPr>
        <p:spPr>
          <a:xfrm>
            <a:off x="5181600" y="3352800"/>
            <a:ext cx="3657600" cy="3276600"/>
          </a:xfrm>
          <a:prstGeom prst="rect">
            <a:avLst/>
          </a:prstGeom>
          <a:solidFill>
            <a:schemeClr val="bg2"/>
          </a:solidFill>
          <a:ln w="9525" cap="flat">
            <a:solidFill>
              <a:schemeClr val="tx1">
                <a:lumMod val="50000"/>
                <a:lumOff val="50000"/>
              </a:schemeClr>
            </a:solidFill>
            <a:prstDash val="solid"/>
            <a:round/>
            <a:headEnd type="none" w="med" len="med"/>
            <a:tailEnd type="none" w="med" len="med"/>
          </a:ln>
        </p:spPr>
        <p:txBody>
          <a:bodyPr lIns="91425" tIns="91425" rIns="91425" bIns="91425" anchor="t" anchorCtr="0">
            <a:noAutofit/>
          </a:bodyPr>
          <a:lstStyle/>
          <a:p>
            <a:pPr lvl="0" rtl="0">
              <a:spcAft>
                <a:spcPts val="600"/>
              </a:spcAft>
              <a:buNone/>
            </a:pPr>
            <a:r>
              <a:rPr lang="en" sz="1400" i="1" dirty="0"/>
              <a:t>What's the difference?</a:t>
            </a:r>
          </a:p>
          <a:p>
            <a:pPr>
              <a:spcAft>
                <a:spcPts val="600"/>
              </a:spcAft>
              <a:buNone/>
            </a:pPr>
            <a:r>
              <a:rPr lang="en" sz="1400" dirty="0"/>
              <a:t>Here we used only </a:t>
            </a:r>
            <a:r>
              <a:rPr lang="en" sz="1400" dirty="0">
                <a:latin typeface="Courier New" panose="02070309020205020404" pitchFamily="49" charset="0"/>
                <a:cs typeface="Courier New" panose="02070309020205020404" pitchFamily="49" charset="0"/>
              </a:rPr>
              <a:t>if</a:t>
            </a:r>
            <a:r>
              <a:rPr lang="en" sz="1400" dirty="0"/>
              <a:t> statements instead of </a:t>
            </a:r>
            <a:r>
              <a:rPr lang="en" sz="1400" dirty="0">
                <a:latin typeface="Courier New" panose="02070309020205020404" pitchFamily="49" charset="0"/>
                <a:cs typeface="Courier New" panose="02070309020205020404" pitchFamily="49" charset="0"/>
              </a:rPr>
              <a:t>elif</a:t>
            </a:r>
            <a:r>
              <a:rPr lang="en" sz="1400" dirty="0"/>
              <a:t>. </a:t>
            </a:r>
          </a:p>
          <a:p>
            <a:pPr>
              <a:spcAft>
                <a:spcPts val="600"/>
              </a:spcAft>
              <a:buNone/>
            </a:pPr>
            <a:r>
              <a:rPr lang="en" sz="1400" dirty="0"/>
              <a:t>This example gives the same result as the previous example, but notice how that might not always be the case! </a:t>
            </a:r>
          </a:p>
          <a:p>
            <a:pPr>
              <a:spcAft>
                <a:spcPts val="600"/>
              </a:spcAft>
              <a:buNone/>
            </a:pPr>
            <a:r>
              <a:rPr lang="en" sz="1400" dirty="0"/>
              <a:t>The setup shown here allows for the possibility that more than one of these statements can be executed, while the previous setup does not. </a:t>
            </a:r>
          </a:p>
          <a:p>
            <a:pPr>
              <a:spcAft>
                <a:spcPts val="600"/>
              </a:spcAft>
              <a:buNone/>
            </a:pPr>
            <a:r>
              <a:rPr lang="en" sz="1400" dirty="0"/>
              <a:t>This could be good, or not, depending on what you want to do. Always think carefully about which approach makes more sense for what you want to accomplish.</a:t>
            </a:r>
          </a:p>
        </p:txBody>
      </p:sp>
      <p:sp>
        <p:nvSpPr>
          <p:cNvPr id="6" name="Shape 395"/>
          <p:cNvSpPr txBox="1">
            <a:spLocks noGrp="1"/>
          </p:cNvSpPr>
          <p:nvPr>
            <p:ph idx="1"/>
          </p:nvPr>
        </p:nvSpPr>
        <p:spPr>
          <a:xfrm>
            <a:off x="457200" y="1600200"/>
            <a:ext cx="8229600" cy="4525963"/>
          </a:xfrm>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Clr>
                <a:srgbClr val="000000"/>
              </a:buClr>
              <a:buSzPct val="78571"/>
              <a:buFont typeface="Arial"/>
              <a:buNone/>
            </a:pPr>
            <a:r>
              <a:rPr lang="en" sz="1400" dirty="0">
                <a:latin typeface="Courier New"/>
                <a:ea typeface="Courier New"/>
                <a:cs typeface="Courier New"/>
                <a:sym typeface="Courier New"/>
              </a:rPr>
              <a:t>alive = True</a:t>
            </a:r>
          </a:p>
          <a:p>
            <a:pPr marL="457200" lvl="0" indent="0" rtl="0">
              <a:buClr>
                <a:srgbClr val="000000"/>
              </a:buClr>
              <a:buSzPct val="78571"/>
              <a:buFont typeface="Arial"/>
              <a:buNone/>
            </a:pPr>
            <a:r>
              <a:rPr lang="en" sz="1400" dirty="0">
                <a:latin typeface="Courier New"/>
                <a:ea typeface="Courier New"/>
                <a:cs typeface="Courier New"/>
                <a:sym typeface="Courier New"/>
              </a:rPr>
              <a:t>breathing = False</a:t>
            </a:r>
          </a:p>
          <a:p>
            <a:endParaRPr lang="en" sz="1400" dirty="0">
              <a:latin typeface="Courier New"/>
              <a:ea typeface="Courier New"/>
              <a:cs typeface="Courier New"/>
              <a:sym typeface="Courier New"/>
            </a:endParaRP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a:t>
            </a:r>
            <a:r>
              <a:rPr lang="en" sz="1400" dirty="0">
                <a:latin typeface="Courier New"/>
                <a:ea typeface="Courier New"/>
                <a:cs typeface="Courier New"/>
                <a:sym typeface="Courier New"/>
              </a:rPr>
              <a:t> 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"Everything is ok!"</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"You! Go get help!"</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 not</a:t>
            </a:r>
            <a:r>
              <a:rPr lang="en" sz="1400" dirty="0">
                <a:latin typeface="Courier New"/>
                <a:ea typeface="Courier New"/>
                <a:cs typeface="Courier New"/>
                <a:sym typeface="Courier New"/>
              </a:rPr>
              <a:t> alive </a:t>
            </a:r>
            <a:r>
              <a:rPr lang="en" sz="1400" b="1" dirty="0">
                <a:solidFill>
                  <a:schemeClr val="accent1"/>
                </a:solidFill>
                <a:latin typeface="Courier New"/>
                <a:ea typeface="Courier New"/>
                <a:cs typeface="Courier New"/>
                <a:sym typeface="Courier New"/>
              </a:rPr>
              <a:t>and</a:t>
            </a:r>
            <a:r>
              <a:rPr lang="en" sz="1400" dirty="0">
                <a:latin typeface="Courier New"/>
                <a:ea typeface="Courier New"/>
                <a:cs typeface="Courier New"/>
                <a:sym typeface="Courier New"/>
              </a:rPr>
              <a:t> breathing:</a:t>
            </a:r>
          </a:p>
          <a:p>
            <a:pPr marL="457200" lvl="0" indent="0" rtl="0">
              <a:buClr>
                <a:srgbClr val="000000"/>
              </a:buClr>
              <a:buSzPct val="78571"/>
              <a:buFont typeface="Arial"/>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"Zombie attack?"</a:t>
            </a:r>
          </a:p>
          <a:p>
            <a:pPr marL="457200" lvl="0" indent="0" rtl="0">
              <a:buClr>
                <a:srgbClr val="000000"/>
              </a:buClr>
              <a:buSzPct val="78571"/>
              <a:buFont typeface="Arial"/>
              <a:buNone/>
            </a:pPr>
            <a:r>
              <a:rPr lang="en" sz="1400" b="1" dirty="0">
                <a:solidFill>
                  <a:schemeClr val="accent1"/>
                </a:solidFill>
                <a:latin typeface="Courier New"/>
                <a:ea typeface="Courier New"/>
                <a:cs typeface="Courier New"/>
                <a:sym typeface="Courier New"/>
              </a:rPr>
              <a:t>if not </a:t>
            </a:r>
            <a:r>
              <a:rPr lang="en" sz="1400" dirty="0">
                <a:latin typeface="Courier New"/>
                <a:ea typeface="Courier New"/>
                <a:cs typeface="Courier New"/>
                <a:sym typeface="Courier New"/>
              </a:rPr>
              <a:t>alive </a:t>
            </a:r>
            <a:r>
              <a:rPr lang="en" sz="1400" b="1" dirty="0">
                <a:solidFill>
                  <a:schemeClr val="accent1"/>
                </a:solidFill>
                <a:latin typeface="Courier New"/>
                <a:ea typeface="Courier New"/>
                <a:cs typeface="Courier New"/>
                <a:sym typeface="Courier New"/>
              </a:rPr>
              <a:t>and not </a:t>
            </a:r>
            <a:r>
              <a:rPr lang="en" sz="1400" dirty="0">
                <a:latin typeface="Courier New"/>
                <a:ea typeface="Courier New"/>
                <a:cs typeface="Courier New"/>
                <a:sym typeface="Courier New"/>
              </a:rPr>
              <a:t>breathing:</a:t>
            </a:r>
          </a:p>
          <a:p>
            <a:pPr marL="457200" lvl="0" indent="0" rtl="0">
              <a:buClr>
                <a:srgbClr val="000000"/>
              </a:buClr>
              <a:buSzPct val="78571"/>
              <a:buFont typeface="Arial"/>
              <a:buNone/>
            </a:pPr>
            <a:r>
              <a:rPr lang="en" sz="1400" dirty="0">
                <a:latin typeface="Courier New"/>
                <a:ea typeface="Courier New"/>
                <a:cs typeface="Courier New"/>
                <a:sym typeface="Courier New"/>
              </a:rPr>
              <a:t>	print ":("</a:t>
            </a:r>
          </a:p>
          <a:p>
            <a:pPr lvl="0" rtl="0">
              <a:buClr>
                <a:srgbClr val="000000"/>
              </a:buClr>
              <a:buSzPct val="36666"/>
              <a:buFont typeface="Arial"/>
              <a:buNone/>
            </a:pPr>
            <a:br>
              <a:rPr lang="en" dirty="0"/>
            </a:br>
            <a:r>
              <a:rPr lang="en" dirty="0"/>
              <a:t>Result</a:t>
            </a:r>
          </a:p>
          <a:p>
            <a:pPr marL="457200" lvl="0" indent="0">
              <a:buClr>
                <a:srgbClr val="000000"/>
              </a:buClr>
              <a:buSzPct val="78571"/>
              <a:buFont typeface="Arial"/>
              <a:buNone/>
            </a:pPr>
            <a:r>
              <a:rPr lang="en" sz="1400" dirty="0">
                <a:latin typeface="Courier New"/>
                <a:ea typeface="Courier New"/>
                <a:cs typeface="Courier New"/>
                <a:sym typeface="Courier New"/>
              </a:rPr>
              <a:t>You! Go get help!</a:t>
            </a:r>
          </a:p>
        </p:txBody>
      </p:sp>
      <p:sp>
        <p:nvSpPr>
          <p:cNvPr id="2" name="Slide Number Placeholder 1"/>
          <p:cNvSpPr>
            <a:spLocks noGrp="1"/>
          </p:cNvSpPr>
          <p:nvPr>
            <p:ph type="sldNum" sz="quarter" idx="12"/>
          </p:nvPr>
        </p:nvSpPr>
        <p:spPr/>
        <p:txBody>
          <a:bodyPr/>
          <a:lstStyle/>
          <a:p>
            <a:fld id="{1F9F0B16-AAA5-4790-BCBA-E678911F1380}" type="slidenum">
              <a:rPr lang="en-US" smtClean="0"/>
              <a:t>73</a:t>
            </a:fld>
            <a:endParaRPr lang="en-US"/>
          </a:p>
        </p:txBody>
      </p:sp>
    </p:spTree>
    <p:extLst>
      <p:ext uri="{BB962C8B-B14F-4D97-AF65-F5344CB8AC3E}">
        <p14:creationId xmlns:p14="http://schemas.microsoft.com/office/powerpoint/2010/main" val="1898756565"/>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408" name="Shape 408"/>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rtl="0">
              <a:buNone/>
            </a:pPr>
            <a:r>
              <a:rPr lang="en" sz="1400" dirty="0">
                <a:latin typeface="Courier New"/>
                <a:ea typeface="Courier New"/>
                <a:cs typeface="Courier New"/>
                <a:sym typeface="Courier New"/>
              </a:rPr>
              <a:t>codon = "ATG"</a:t>
            </a:r>
          </a:p>
          <a:p>
            <a:pPr marL="457200" lvl="0" indent="0" rtl="0">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len</a:t>
            </a:r>
            <a:r>
              <a:rPr lang="en" sz="1400" dirty="0">
                <a:latin typeface="Courier New"/>
                <a:ea typeface="Courier New"/>
                <a:cs typeface="Courier New"/>
                <a:sym typeface="Courier New"/>
              </a:rPr>
              <a:t>(codon) != 3):</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"Error, codons must be 3 characters"</a:t>
            </a:r>
          </a:p>
          <a:p>
            <a:pPr marL="457200" lvl="0" indent="0" rtl="0">
              <a:buNone/>
            </a:pPr>
            <a:r>
              <a:rPr lang="en" sz="1400" b="1" dirty="0">
                <a:solidFill>
                  <a:schemeClr val="accent1"/>
                </a:solidFill>
                <a:latin typeface="Courier New"/>
                <a:ea typeface="Courier New"/>
                <a:cs typeface="Courier New"/>
                <a:sym typeface="Courier New"/>
              </a:rPr>
              <a:t>else</a:t>
            </a:r>
            <a:r>
              <a:rPr lang="en" sz="1400" dirty="0">
                <a:latin typeface="Courier New"/>
                <a:ea typeface="Courier New"/>
                <a:cs typeface="Courier New"/>
                <a:sym typeface="Courier New"/>
              </a:rPr>
              <a:t>:</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if</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"ATG"):</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"This is a start codon"</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elif</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"TAG") </a:t>
            </a:r>
            <a:r>
              <a:rPr lang="en" sz="1400" b="1" dirty="0">
                <a:solidFill>
                  <a:schemeClr val="accent1"/>
                </a:solidFill>
                <a:latin typeface="Courier New"/>
                <a:ea typeface="Courier New"/>
                <a:cs typeface="Courier New"/>
                <a:sym typeface="Courier New"/>
              </a:rPr>
              <a:t>or</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"TGA") </a:t>
            </a:r>
            <a:r>
              <a:rPr lang="en" sz="1400" b="1" dirty="0">
                <a:solidFill>
                  <a:schemeClr val="accent1"/>
                </a:solidFill>
                <a:latin typeface="Courier New"/>
                <a:ea typeface="Courier New"/>
                <a:cs typeface="Courier New"/>
                <a:sym typeface="Courier New"/>
              </a:rPr>
              <a:t>or</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"TAA"):</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"This is a stop codon"</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else</a:t>
            </a:r>
            <a:r>
              <a:rPr lang="en" sz="1400" dirty="0">
                <a:latin typeface="Courier New"/>
                <a:ea typeface="Courier New"/>
                <a:cs typeface="Courier New"/>
                <a:sym typeface="Courier New"/>
              </a:rPr>
              <a:t>:</a:t>
            </a:r>
          </a:p>
          <a:p>
            <a:pPr marL="457200" lvl="0" indent="0" rtl="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"This is not a start or stop codon"</a:t>
            </a:r>
          </a:p>
          <a:p>
            <a:pPr marL="457200" marR="0" lvl="0" indent="0" algn="l" rtl="0">
              <a:lnSpc>
                <a:spcPct val="100000"/>
              </a:lnSpc>
              <a:spcBef>
                <a:spcPts val="600"/>
              </a:spcBef>
              <a:spcAft>
                <a:spcPts val="0"/>
              </a:spcAft>
              <a:buClr>
                <a:srgbClr val="000000"/>
              </a:buClr>
              <a:buSzPct val="78571"/>
              <a:buFont typeface="Arial"/>
              <a:buNone/>
            </a:pP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"Goodbye!"</a:t>
            </a:r>
            <a:br>
              <a:rPr lang="en" sz="1400" dirty="0">
                <a:latin typeface="Courier New"/>
                <a:ea typeface="Courier New"/>
                <a:cs typeface="Courier New"/>
                <a:sym typeface="Courier New"/>
              </a:rPr>
            </a:br>
            <a:r>
              <a:rPr lang="en" sz="1400" dirty="0">
                <a:latin typeface="Courier New"/>
                <a:ea typeface="Courier New"/>
                <a:cs typeface="Courier New"/>
                <a:sym typeface="Courier New"/>
              </a:rPr>
              <a:t> </a:t>
            </a:r>
          </a:p>
          <a:p>
            <a:endParaRPr lang="en" sz="1400" dirty="0">
              <a:latin typeface="Courier New"/>
              <a:ea typeface="Courier New"/>
              <a:cs typeface="Courier New"/>
              <a:sym typeface="Courier New"/>
            </a:endParaRPr>
          </a:p>
        </p:txBody>
      </p:sp>
      <p:sp>
        <p:nvSpPr>
          <p:cNvPr id="2" name="Slide Number Placeholder 1"/>
          <p:cNvSpPr>
            <a:spLocks noGrp="1"/>
          </p:cNvSpPr>
          <p:nvPr>
            <p:ph type="sldNum" sz="quarter" idx="12"/>
          </p:nvPr>
        </p:nvSpPr>
        <p:spPr/>
        <p:txBody>
          <a:bodyPr/>
          <a:lstStyle/>
          <a:p>
            <a:fld id="{1F9F0B16-AAA5-4790-BCBA-E678911F1380}" type="slidenum">
              <a:rPr lang="en-US" smtClean="0"/>
              <a:t>74</a:t>
            </a:fld>
            <a:endParaRPr lang="en-US"/>
          </a:p>
        </p:txBody>
      </p:sp>
    </p:spTree>
    <p:extLst>
      <p:ext uri="{BB962C8B-B14F-4D97-AF65-F5344CB8AC3E}">
        <p14:creationId xmlns:p14="http://schemas.microsoft.com/office/powerpoint/2010/main" val="3162633257"/>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prstGeom prst="rect">
            <a:avLst/>
          </a:prstGeom>
        </p:spPr>
        <p:txBody>
          <a:bodyPr lIns="91425" tIns="91425" rIns="91425" bIns="91425" anchor="b" anchorCtr="0">
            <a:noAutofit/>
          </a:bodyPr>
          <a:lstStyle/>
          <a:p>
            <a:pPr lvl="0">
              <a:buClr>
                <a:srgbClr val="000000"/>
              </a:buClr>
              <a:buSzPct val="30555"/>
              <a:buFont typeface="Arial"/>
              <a:buNone/>
            </a:pPr>
            <a:r>
              <a:rPr lang="en"/>
              <a:t>More practice</a:t>
            </a:r>
          </a:p>
        </p:txBody>
      </p:sp>
      <p:sp>
        <p:nvSpPr>
          <p:cNvPr id="416" name="Shape 416"/>
          <p:cNvSpPr txBox="1">
            <a:spLocks noGrp="1"/>
          </p:cNvSpPr>
          <p:nvPr>
            <p:ph idx="1"/>
          </p:nvPr>
        </p:nvSpPr>
        <p:spPr>
          <a:prstGeom prst="rect">
            <a:avLst/>
          </a:prstGeom>
        </p:spPr>
        <p:txBody>
          <a:bodyPr lIns="91425" tIns="91425" rIns="91425" bIns="91425" anchor="t" anchorCtr="0">
            <a:noAutofit/>
          </a:bodyPr>
          <a:lstStyle/>
          <a:p>
            <a:pPr lvl="0" rtl="0">
              <a:buClr>
                <a:srgbClr val="000000"/>
              </a:buClr>
              <a:buSzPct val="36666"/>
              <a:buFont typeface="Arial"/>
              <a:buNone/>
            </a:pPr>
            <a:r>
              <a:rPr lang="en" dirty="0"/>
              <a:t>What will this code print?</a:t>
            </a:r>
          </a:p>
          <a:p>
            <a:pPr marL="457200" lvl="0" indent="0">
              <a:buNone/>
            </a:pPr>
            <a:r>
              <a:rPr lang="en" sz="1400" dirty="0">
                <a:latin typeface="Courier New"/>
                <a:ea typeface="Courier New"/>
                <a:cs typeface="Courier New"/>
                <a:sym typeface="Courier New"/>
              </a:rPr>
              <a:t>codon = "ATG"</a:t>
            </a:r>
          </a:p>
          <a:p>
            <a:pPr marL="457200" lvl="0" indent="0">
              <a:buNone/>
            </a:pPr>
            <a:r>
              <a:rPr lang="en" sz="1400" b="1" dirty="0">
                <a:solidFill>
                  <a:schemeClr val="accent1"/>
                </a:solidFill>
                <a:latin typeface="Courier New"/>
                <a:ea typeface="Courier New"/>
                <a:cs typeface="Courier New"/>
                <a:sym typeface="Courier New"/>
              </a:rPr>
              <a:t>if</a:t>
            </a: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len</a:t>
            </a:r>
            <a:r>
              <a:rPr lang="en" sz="1400" dirty="0">
                <a:latin typeface="Courier New"/>
                <a:ea typeface="Courier New"/>
                <a:cs typeface="Courier New"/>
                <a:sym typeface="Courier New"/>
              </a:rPr>
              <a:t>(codon) != 3):</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"Error, codons must be 3 characters"</a:t>
            </a:r>
          </a:p>
          <a:p>
            <a:pPr marL="457200" lvl="0" indent="0">
              <a:buNone/>
            </a:pPr>
            <a:r>
              <a:rPr lang="en" sz="1400" b="1" dirty="0">
                <a:solidFill>
                  <a:schemeClr val="accent1"/>
                </a:solidFill>
                <a:latin typeface="Courier New"/>
                <a:ea typeface="Courier New"/>
                <a:cs typeface="Courier New"/>
                <a:sym typeface="Courier New"/>
              </a:rPr>
              <a:t>else</a:t>
            </a:r>
            <a:r>
              <a:rPr lang="en" sz="1400" dirty="0">
                <a:latin typeface="Courier New"/>
                <a:ea typeface="Courier New"/>
                <a:cs typeface="Courier New"/>
                <a:sym typeface="Courier New"/>
              </a:rPr>
              <a:t>:</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if</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"ATG"):</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"This is a start codon"</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elif</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"TAG") </a:t>
            </a:r>
            <a:r>
              <a:rPr lang="en" sz="1400" b="1" dirty="0">
                <a:solidFill>
                  <a:schemeClr val="accent1"/>
                </a:solidFill>
                <a:latin typeface="Courier New"/>
                <a:ea typeface="Courier New"/>
                <a:cs typeface="Courier New"/>
                <a:sym typeface="Courier New"/>
              </a:rPr>
              <a:t>or</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"TGA") </a:t>
            </a:r>
            <a:r>
              <a:rPr lang="en" sz="1400" b="1" dirty="0">
                <a:solidFill>
                  <a:schemeClr val="accent1"/>
                </a:solidFill>
                <a:latin typeface="Courier New"/>
                <a:ea typeface="Courier New"/>
                <a:cs typeface="Courier New"/>
                <a:sym typeface="Courier New"/>
              </a:rPr>
              <a:t>or</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(codon == "TAA"):</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latin typeface="Courier New"/>
                <a:ea typeface="Courier New"/>
                <a:cs typeface="Courier New"/>
                <a:sym typeface="Courier New"/>
              </a:rPr>
              <a:t> "This is a stop codon"</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else</a:t>
            </a:r>
            <a:r>
              <a:rPr lang="en" sz="1400" dirty="0">
                <a:latin typeface="Courier New"/>
                <a:ea typeface="Courier New"/>
                <a:cs typeface="Courier New"/>
                <a:sym typeface="Courier New"/>
              </a:rPr>
              <a:t>:</a:t>
            </a:r>
          </a:p>
          <a:p>
            <a:pPr marL="457200" lvl="0" indent="0">
              <a:buNone/>
            </a:pPr>
            <a:r>
              <a:rPr lang="en" sz="1400" dirty="0">
                <a:latin typeface="Courier New"/>
                <a:ea typeface="Courier New"/>
                <a:cs typeface="Courier New"/>
                <a:sym typeface="Courier New"/>
              </a:rPr>
              <a:t>		</a:t>
            </a: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"This is not a start or stop codon"</a:t>
            </a:r>
          </a:p>
          <a:p>
            <a:pPr marL="457200" lvl="0" indent="0">
              <a:spcBef>
                <a:spcPts val="600"/>
              </a:spcBef>
              <a:buClr>
                <a:srgbClr val="000000"/>
              </a:buClr>
              <a:buSzPct val="78571"/>
              <a:buNone/>
            </a:pPr>
            <a:r>
              <a:rPr lang="en" sz="1400" b="1" dirty="0">
                <a:solidFill>
                  <a:schemeClr val="accent1"/>
                </a:solidFill>
                <a:latin typeface="Courier New"/>
                <a:ea typeface="Courier New"/>
                <a:cs typeface="Courier New"/>
                <a:sym typeface="Courier New"/>
              </a:rPr>
              <a:t>print</a:t>
            </a:r>
            <a:r>
              <a:rPr lang="en" sz="1400" dirty="0">
                <a:solidFill>
                  <a:schemeClr val="accent1"/>
                </a:solidFill>
                <a:latin typeface="Courier New"/>
                <a:ea typeface="Courier New"/>
                <a:cs typeface="Courier New"/>
                <a:sym typeface="Courier New"/>
              </a:rPr>
              <a:t> </a:t>
            </a:r>
            <a:r>
              <a:rPr lang="en" sz="1400" dirty="0">
                <a:latin typeface="Courier New"/>
                <a:ea typeface="Courier New"/>
                <a:cs typeface="Courier New"/>
                <a:sym typeface="Courier New"/>
              </a:rPr>
              <a:t>"Goodbye!"</a:t>
            </a:r>
            <a:br>
              <a:rPr lang="en" sz="1400" dirty="0">
                <a:latin typeface="Courier New"/>
                <a:ea typeface="Courier New"/>
                <a:cs typeface="Courier New"/>
                <a:sym typeface="Courier New"/>
              </a:rPr>
            </a:br>
            <a:r>
              <a:rPr lang="en" sz="1400" dirty="0">
                <a:latin typeface="Courier New"/>
                <a:ea typeface="Courier New"/>
                <a:cs typeface="Courier New"/>
                <a:sym typeface="Courier New"/>
              </a:rPr>
              <a:t> </a:t>
            </a:r>
          </a:p>
          <a:p>
            <a:pPr lvl="0" rtl="0">
              <a:buClr>
                <a:srgbClr val="000000"/>
              </a:buClr>
              <a:buSzPct val="36666"/>
              <a:buFont typeface="Arial"/>
              <a:buNone/>
            </a:pPr>
            <a:r>
              <a:rPr lang="en" dirty="0"/>
              <a:t>Result</a:t>
            </a:r>
          </a:p>
          <a:p>
            <a:pPr marL="457200" lvl="0" indent="0" rtl="0">
              <a:buClr>
                <a:srgbClr val="000000"/>
              </a:buClr>
              <a:buSzPct val="78571"/>
              <a:buFont typeface="Arial"/>
              <a:buNone/>
            </a:pPr>
            <a:r>
              <a:rPr lang="en" sz="1400" dirty="0">
                <a:latin typeface="Courier New"/>
                <a:ea typeface="Courier New"/>
                <a:cs typeface="Courier New"/>
                <a:sym typeface="Courier New"/>
              </a:rPr>
              <a:t>This is a start codon</a:t>
            </a:r>
          </a:p>
          <a:p>
            <a:pPr marL="457200" lvl="0" indent="0">
              <a:buClr>
                <a:srgbClr val="000000"/>
              </a:buClr>
              <a:buSzPct val="78571"/>
              <a:buFont typeface="Arial"/>
              <a:buNone/>
            </a:pPr>
            <a:r>
              <a:rPr lang="en" sz="1400" dirty="0">
                <a:latin typeface="Courier New"/>
                <a:ea typeface="Courier New"/>
                <a:cs typeface="Courier New"/>
                <a:sym typeface="Courier New"/>
              </a:rPr>
              <a:t>Goodbye!</a:t>
            </a:r>
          </a:p>
        </p:txBody>
      </p:sp>
      <p:sp>
        <p:nvSpPr>
          <p:cNvPr id="2" name="Slide Number Placeholder 1"/>
          <p:cNvSpPr>
            <a:spLocks noGrp="1"/>
          </p:cNvSpPr>
          <p:nvPr>
            <p:ph type="sldNum" sz="quarter" idx="12"/>
          </p:nvPr>
        </p:nvSpPr>
        <p:spPr/>
        <p:txBody>
          <a:bodyPr/>
          <a:lstStyle/>
          <a:p>
            <a:fld id="{1F9F0B16-AAA5-4790-BCBA-E678911F1380}" type="slidenum">
              <a:rPr lang="en-US" smtClean="0"/>
              <a:t>75</a:t>
            </a:fld>
            <a:endParaRPr lang="en-US"/>
          </a:p>
        </p:txBody>
      </p:sp>
    </p:spTree>
    <p:extLst>
      <p:ext uri="{BB962C8B-B14F-4D97-AF65-F5344CB8AC3E}">
        <p14:creationId xmlns:p14="http://schemas.microsoft.com/office/powerpoint/2010/main" val="552724737"/>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about Programming</a:t>
            </a:r>
          </a:p>
        </p:txBody>
      </p:sp>
      <p:sp>
        <p:nvSpPr>
          <p:cNvPr id="3" name="Content Placeholder 2"/>
          <p:cNvSpPr>
            <a:spLocks noGrp="1"/>
          </p:cNvSpPr>
          <p:nvPr>
            <p:ph idx="1"/>
          </p:nvPr>
        </p:nvSpPr>
        <p:spPr/>
        <p:txBody>
          <a:bodyPr>
            <a:normAutofit/>
          </a:bodyPr>
          <a:lstStyle/>
          <a:p>
            <a:r>
              <a:rPr lang="en-US" dirty="0"/>
              <a:t>Practice a problem everyday. </a:t>
            </a:r>
          </a:p>
          <a:p>
            <a:r>
              <a:rPr lang="en-US" dirty="0"/>
              <a:t>Think of a data task in your lab that you can speed up by using code and program it. </a:t>
            </a:r>
          </a:p>
          <a:p>
            <a:r>
              <a:rPr lang="en-US" dirty="0"/>
              <a:t>Rosalind: </a:t>
            </a:r>
          </a:p>
          <a:p>
            <a:pPr lvl="1"/>
            <a:r>
              <a:rPr lang="en-US" dirty="0"/>
              <a:t>Practice programming specifically for bioinformatics </a:t>
            </a:r>
          </a:p>
          <a:p>
            <a:pPr lvl="1"/>
            <a:r>
              <a:rPr lang="en-US" dirty="0"/>
              <a:t>Unlock new levels and earn badges (gaming!)</a:t>
            </a:r>
          </a:p>
          <a:p>
            <a:r>
              <a:rPr lang="en-US" dirty="0"/>
              <a:t>http://</a:t>
            </a:r>
            <a:r>
              <a:rPr lang="en-US" dirty="0" err="1"/>
              <a:t>rosalind.info</a:t>
            </a:r>
            <a:r>
              <a:rPr lang="en-US" dirty="0"/>
              <a:t>/problems/locations/</a:t>
            </a:r>
          </a:p>
          <a:p>
            <a:pPr lvl="1"/>
            <a:endParaRPr lang="en-US" dirty="0"/>
          </a:p>
        </p:txBody>
      </p:sp>
      <p:sp>
        <p:nvSpPr>
          <p:cNvPr id="4" name="Slide Number Placeholder 3"/>
          <p:cNvSpPr>
            <a:spLocks noGrp="1"/>
          </p:cNvSpPr>
          <p:nvPr>
            <p:ph type="sldNum" sz="quarter" idx="12"/>
          </p:nvPr>
        </p:nvSpPr>
        <p:spPr/>
        <p:txBody>
          <a:bodyPr/>
          <a:lstStyle/>
          <a:p>
            <a:fld id="{1F9F0B16-AAA5-4790-BCBA-E678911F1380}" type="slidenum">
              <a:rPr lang="en-US" smtClean="0"/>
              <a:t>76</a:t>
            </a:fld>
            <a:endParaRPr lang="en-US"/>
          </a:p>
        </p:txBody>
      </p:sp>
    </p:spTree>
    <p:extLst>
      <p:ext uri="{BB962C8B-B14F-4D97-AF65-F5344CB8AC3E}">
        <p14:creationId xmlns:p14="http://schemas.microsoft.com/office/powerpoint/2010/main" val="1761024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Rosalind Example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243" y="1781364"/>
            <a:ext cx="8229600" cy="3295272"/>
          </a:xfrm>
        </p:spPr>
      </p:pic>
      <p:sp>
        <p:nvSpPr>
          <p:cNvPr id="4" name="Slide Number Placeholder 3"/>
          <p:cNvSpPr>
            <a:spLocks noGrp="1"/>
          </p:cNvSpPr>
          <p:nvPr>
            <p:ph type="sldNum" sz="quarter" idx="12"/>
          </p:nvPr>
        </p:nvSpPr>
        <p:spPr/>
        <p:txBody>
          <a:bodyPr/>
          <a:lstStyle/>
          <a:p>
            <a:fld id="{1F9F0B16-AAA5-4790-BCBA-E678911F1380}" type="slidenum">
              <a:rPr lang="en-US" smtClean="0"/>
              <a:t>77</a:t>
            </a:fld>
            <a:endParaRPr lang="en-US"/>
          </a:p>
        </p:txBody>
      </p:sp>
      <p:sp>
        <p:nvSpPr>
          <p:cNvPr id="6" name="Rectangle 5"/>
          <p:cNvSpPr/>
          <p:nvPr/>
        </p:nvSpPr>
        <p:spPr>
          <a:xfrm>
            <a:off x="2617907" y="5440362"/>
            <a:ext cx="3908186" cy="369332"/>
          </a:xfrm>
          <a:prstGeom prst="rect">
            <a:avLst/>
          </a:prstGeom>
        </p:spPr>
        <p:txBody>
          <a:bodyPr wrap="none">
            <a:spAutoFit/>
          </a:bodyPr>
          <a:lstStyle/>
          <a:p>
            <a:r>
              <a:rPr lang="en-US" dirty="0"/>
              <a:t>http://</a:t>
            </a:r>
            <a:r>
              <a:rPr lang="en-US" dirty="0" err="1"/>
              <a:t>rosalind.info</a:t>
            </a:r>
            <a:r>
              <a:rPr lang="en-US" dirty="0"/>
              <a:t>/problems/list-view/</a:t>
            </a:r>
          </a:p>
        </p:txBody>
      </p:sp>
    </p:spTree>
    <p:extLst>
      <p:ext uri="{BB962C8B-B14F-4D97-AF65-F5344CB8AC3E}">
        <p14:creationId xmlns:p14="http://schemas.microsoft.com/office/powerpoint/2010/main" val="54380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600200"/>
            <a:ext cx="8229600" cy="4800600"/>
          </a:xfrm>
        </p:spPr>
        <p:txBody>
          <a:bodyPr>
            <a:noAutofit/>
          </a:bodyPr>
          <a:lstStyle/>
          <a:p>
            <a:pPr marL="0" indent="0">
              <a:buNone/>
            </a:pPr>
            <a:r>
              <a:rPr lang="en-US" sz="2400" dirty="0"/>
              <a:t>The same directions, but in code:</a:t>
            </a:r>
          </a:p>
          <a:p>
            <a:pPr marL="0" indent="0">
              <a:buNone/>
            </a:pPr>
            <a:br>
              <a:rPr lang="en-US" sz="1200" dirty="0"/>
            </a:br>
            <a:r>
              <a:rPr lang="en-US" sz="1200" dirty="0">
                <a:latin typeface="Courier New" pitchFamily="49" charset="0"/>
                <a:cs typeface="Courier New" pitchFamily="49" charset="0"/>
              </a:rPr>
              <a:t>construction = </a:t>
            </a:r>
            <a:r>
              <a:rPr lang="en-US" sz="1200" b="1" dirty="0">
                <a:solidFill>
                  <a:srgbClr val="0070C0"/>
                </a:solidFill>
                <a:latin typeface="Courier New" pitchFamily="49" charset="0"/>
                <a:cs typeface="Courier New" pitchFamily="49" charset="0"/>
              </a:rPr>
              <a:t>False</a:t>
            </a:r>
          </a:p>
          <a:p>
            <a:pPr marL="0" indent="0">
              <a:buNone/>
            </a:pP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right onto Main Street”)</a:t>
            </a:r>
          </a:p>
          <a:p>
            <a:pPr marL="0" indent="0">
              <a:buNone/>
            </a:pP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left onto Maple Ave”)</a:t>
            </a:r>
          </a:p>
          <a:p>
            <a:pPr marL="0" indent="0">
              <a:buNone/>
            </a:pPr>
            <a:r>
              <a:rPr lang="en-US" sz="1200" b="1" dirty="0">
                <a:solidFill>
                  <a:srgbClr val="0070C0"/>
                </a:solidFill>
                <a:latin typeface="Courier New" pitchFamily="49" charset="0"/>
                <a:cs typeface="Courier New" pitchFamily="49" charset="0"/>
              </a:rPr>
              <a:t>if</a:t>
            </a:r>
            <a:r>
              <a:rPr lang="en-US" sz="1200" dirty="0">
                <a:latin typeface="Courier New" pitchFamily="49" charset="0"/>
                <a:cs typeface="Courier New" pitchFamily="49" charset="0"/>
              </a:rPr>
              <a:t> construction:</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"Continue straight on Maple Ave”)</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right onto Cat Lane”)</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"Turn left onto Fake Street”)</a:t>
            </a:r>
          </a:p>
          <a:p>
            <a:pPr marL="0" indent="0">
              <a:buNone/>
            </a:pPr>
            <a:r>
              <a:rPr lang="en-US" sz="1200" b="1" dirty="0">
                <a:solidFill>
                  <a:srgbClr val="0070C0"/>
                </a:solidFill>
                <a:latin typeface="Courier New" pitchFamily="49" charset="0"/>
                <a:cs typeface="Courier New" pitchFamily="49" charset="0"/>
              </a:rPr>
              <a:t>else</a:t>
            </a:r>
            <a:r>
              <a:rPr lang="en-US" sz="1200" dirty="0">
                <a:latin typeface="Courier New" pitchFamily="49" charset="0"/>
                <a:cs typeface="Courier New" pitchFamily="49" charset="0"/>
              </a:rPr>
              <a:t>:</a:t>
            </a:r>
          </a:p>
          <a:p>
            <a:pPr marL="0" indent="0">
              <a:buNone/>
            </a:pPr>
            <a:r>
              <a:rPr lang="en-US" sz="1200" dirty="0">
                <a:latin typeface="Courier New" pitchFamily="49" charset="0"/>
                <a:cs typeface="Courier New" pitchFamily="49" charset="0"/>
              </a:rPr>
              <a:t>	</a:t>
            </a: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"Cut through the empty lot to Fake Street”)</a:t>
            </a:r>
          </a:p>
          <a:p>
            <a:pPr marL="0" indent="0">
              <a:buNone/>
            </a:pPr>
            <a:r>
              <a:rPr lang="en-US" sz="1200" b="1" dirty="0">
                <a:solidFill>
                  <a:srgbClr val="0070C0"/>
                </a:solidFill>
                <a:latin typeface="Courier New" pitchFamily="49" charset="0"/>
                <a:cs typeface="Courier New" pitchFamily="49" charset="0"/>
              </a:rPr>
              <a:t>print</a:t>
            </a:r>
            <a:r>
              <a:rPr lang="en-US" sz="1200" dirty="0">
                <a:latin typeface="Courier New" pitchFamily="49" charset="0"/>
                <a:cs typeface="Courier New" pitchFamily="49" charset="0"/>
              </a:rPr>
              <a:t>(</a:t>
            </a:r>
            <a:r>
              <a:rPr lang="en-US" sz="1200" dirty="0">
                <a:solidFill>
                  <a:schemeClr val="tx1">
                    <a:lumMod val="65000"/>
                    <a:lumOff val="35000"/>
                  </a:schemeClr>
                </a:solidFill>
                <a:latin typeface="Courier New" pitchFamily="49" charset="0"/>
                <a:cs typeface="Courier New" pitchFamily="49" charset="0"/>
              </a:rPr>
              <a:t>"Go straight on Fake Street until house 123”)</a:t>
            </a:r>
          </a:p>
          <a:p>
            <a:pPr marL="0" indent="0">
              <a:buNone/>
            </a:pPr>
            <a:br>
              <a:rPr lang="en-US" sz="1200" dirty="0"/>
            </a:br>
            <a:endParaRPr lang="en-US" sz="1200" dirty="0"/>
          </a:p>
          <a:p>
            <a:pPr marL="0" indent="0">
              <a:buNone/>
            </a:pPr>
            <a:r>
              <a:rPr lang="en-US" sz="2400" dirty="0"/>
              <a:t>Output:</a:t>
            </a:r>
          </a:p>
          <a:p>
            <a:pPr marL="0" indent="0">
              <a:buNone/>
            </a:pPr>
            <a:r>
              <a:rPr lang="en-US" sz="1200" dirty="0">
                <a:latin typeface="Courier New" panose="02070309020205020404" pitchFamily="49" charset="0"/>
                <a:cs typeface="Courier New" panose="02070309020205020404" pitchFamily="49" charset="0"/>
              </a:rPr>
              <a:t>Turn right onto Main Street</a:t>
            </a:r>
          </a:p>
          <a:p>
            <a:pPr marL="0" indent="0">
              <a:buNone/>
            </a:pPr>
            <a:r>
              <a:rPr lang="en-US" sz="1200" dirty="0">
                <a:latin typeface="Courier New" panose="02070309020205020404" pitchFamily="49" charset="0"/>
                <a:cs typeface="Courier New" panose="02070309020205020404" pitchFamily="49" charset="0"/>
              </a:rPr>
              <a:t>Turn left onto Maple Ave</a:t>
            </a:r>
          </a:p>
          <a:p>
            <a:pPr marL="0" indent="0">
              <a:buNone/>
            </a:pPr>
            <a:r>
              <a:rPr lang="en-US" sz="1200" dirty="0">
                <a:latin typeface="Courier New" panose="02070309020205020404" pitchFamily="49" charset="0"/>
                <a:cs typeface="Courier New" panose="02070309020205020404" pitchFamily="49" charset="0"/>
              </a:rPr>
              <a:t>Cut through the empty lot to Fake Street</a:t>
            </a:r>
          </a:p>
          <a:p>
            <a:pPr marL="0" indent="0">
              <a:buNone/>
            </a:pPr>
            <a:r>
              <a:rPr lang="en-US" sz="1200" dirty="0">
                <a:latin typeface="Courier New" panose="02070309020205020404" pitchFamily="49" charset="0"/>
                <a:cs typeface="Courier New" panose="02070309020205020404" pitchFamily="49" charset="0"/>
              </a:rPr>
              <a:t>Go straight on Fake Street until house 123</a:t>
            </a:r>
          </a:p>
        </p:txBody>
      </p:sp>
      <p:sp>
        <p:nvSpPr>
          <p:cNvPr id="2" name="Title 1"/>
          <p:cNvSpPr>
            <a:spLocks noGrp="1"/>
          </p:cNvSpPr>
          <p:nvPr>
            <p:ph type="title"/>
          </p:nvPr>
        </p:nvSpPr>
        <p:spPr/>
        <p:txBody>
          <a:bodyPr>
            <a:normAutofit fontScale="90000"/>
          </a:bodyPr>
          <a:lstStyle/>
          <a:p>
            <a:r>
              <a:rPr lang="en-US" dirty="0"/>
              <a:t>Control statements – what are they?</a:t>
            </a:r>
          </a:p>
        </p:txBody>
      </p:sp>
      <p:sp>
        <p:nvSpPr>
          <p:cNvPr id="4" name="Slide Number Placeholder 3"/>
          <p:cNvSpPr>
            <a:spLocks noGrp="1"/>
          </p:cNvSpPr>
          <p:nvPr>
            <p:ph type="sldNum" sz="quarter" idx="12"/>
          </p:nvPr>
        </p:nvSpPr>
        <p:spPr/>
        <p:txBody>
          <a:bodyPr/>
          <a:lstStyle/>
          <a:p>
            <a:fld id="{1F9F0B16-AAA5-4790-BCBA-E678911F1380}" type="slidenum">
              <a:rPr lang="en-US" smtClean="0"/>
              <a:t>8</a:t>
            </a:fld>
            <a:endParaRPr lang="en-US" dirty="0"/>
          </a:p>
        </p:txBody>
      </p:sp>
      <p:sp>
        <p:nvSpPr>
          <p:cNvPr id="5" name="Rectangle 4"/>
          <p:cNvSpPr/>
          <p:nvPr/>
        </p:nvSpPr>
        <p:spPr>
          <a:xfrm>
            <a:off x="5638800" y="2133600"/>
            <a:ext cx="2819400" cy="523220"/>
          </a:xfrm>
          <a:prstGeom prst="rect">
            <a:avLst/>
          </a:prstGeom>
        </p:spPr>
        <p:txBody>
          <a:bodyPr wrap="square">
            <a:spAutoFit/>
          </a:bodyPr>
          <a:lstStyle/>
          <a:p>
            <a:r>
              <a:rPr lang="en-US" sz="1200" b="1" dirty="0">
                <a:solidFill>
                  <a:srgbClr val="0070C0"/>
                </a:solidFill>
                <a:latin typeface="Courier New" pitchFamily="49" charset="0"/>
                <a:cs typeface="Courier New" pitchFamily="49" charset="0"/>
              </a:rPr>
              <a:t>True</a:t>
            </a:r>
            <a:r>
              <a:rPr lang="en-US" sz="1400" dirty="0">
                <a:latin typeface="Courier New" pitchFamily="49" charset="0"/>
                <a:cs typeface="Courier New" pitchFamily="49" charset="0"/>
              </a:rPr>
              <a:t> </a:t>
            </a:r>
            <a:r>
              <a:rPr lang="en-US" sz="1400" dirty="0"/>
              <a:t>and </a:t>
            </a:r>
            <a:r>
              <a:rPr lang="en-US" sz="1200" b="1" dirty="0">
                <a:solidFill>
                  <a:srgbClr val="0070C0"/>
                </a:solidFill>
                <a:latin typeface="Courier New" pitchFamily="49" charset="0"/>
                <a:cs typeface="Courier New" pitchFamily="49" charset="0"/>
              </a:rPr>
              <a:t>False</a:t>
            </a:r>
            <a:r>
              <a:rPr lang="en-US" sz="1400" dirty="0"/>
              <a:t> are special words in Python called </a:t>
            </a:r>
            <a:r>
              <a:rPr lang="en-US" sz="1400" b="1" dirty="0"/>
              <a:t>Booleans</a:t>
            </a:r>
            <a:endParaRPr lang="en-US" sz="1400" dirty="0"/>
          </a:p>
        </p:txBody>
      </p:sp>
      <p:sp>
        <p:nvSpPr>
          <p:cNvPr id="6" name="Rectangle 5"/>
          <p:cNvSpPr/>
          <p:nvPr/>
        </p:nvSpPr>
        <p:spPr>
          <a:xfrm>
            <a:off x="6477000" y="2958405"/>
            <a:ext cx="2438400" cy="1815882"/>
          </a:xfrm>
          <a:prstGeom prst="rect">
            <a:avLst/>
          </a:prstGeom>
        </p:spPr>
        <p:txBody>
          <a:bodyPr wrap="square">
            <a:spAutoFit/>
          </a:bodyPr>
          <a:lstStyle/>
          <a:p>
            <a:r>
              <a:rPr lang="en-US" sz="1400" dirty="0"/>
              <a:t>This is called an "</a:t>
            </a:r>
            <a:r>
              <a:rPr lang="en-US" sz="1400" b="1" dirty="0"/>
              <a:t>if statement</a:t>
            </a:r>
            <a:r>
              <a:rPr lang="en-US" sz="1400" dirty="0"/>
              <a:t>". It works pretty much how you'd expect it to: if the statement is true, it executes the first block of code; if the statement is false, it executes the second block of code (under the </a:t>
            </a:r>
            <a:r>
              <a:rPr lang="en-US" sz="1200" dirty="0">
                <a:latin typeface="Courier New" pitchFamily="49" charset="0"/>
                <a:cs typeface="Courier New" pitchFamily="49" charset="0"/>
              </a:rPr>
              <a:t>else</a:t>
            </a:r>
            <a:r>
              <a:rPr lang="en-US" sz="1400" dirty="0"/>
              <a:t>)</a:t>
            </a:r>
          </a:p>
        </p:txBody>
      </p:sp>
      <p:sp>
        <p:nvSpPr>
          <p:cNvPr id="7" name="Rectangle 6"/>
          <p:cNvSpPr/>
          <p:nvPr/>
        </p:nvSpPr>
        <p:spPr>
          <a:xfrm>
            <a:off x="5638800" y="5181600"/>
            <a:ext cx="3048000" cy="954107"/>
          </a:xfrm>
          <a:prstGeom prst="rect">
            <a:avLst/>
          </a:prstGeom>
        </p:spPr>
        <p:txBody>
          <a:bodyPr wrap="square">
            <a:spAutoFit/>
          </a:bodyPr>
          <a:lstStyle/>
          <a:p>
            <a:r>
              <a:rPr lang="en-US" sz="1400" dirty="0"/>
              <a:t>Since </a:t>
            </a:r>
            <a:r>
              <a:rPr lang="en-US" sz="1200" dirty="0">
                <a:latin typeface="Courier New" pitchFamily="49" charset="0"/>
                <a:cs typeface="Courier New" pitchFamily="49" charset="0"/>
              </a:rPr>
              <a:t>construction</a:t>
            </a:r>
            <a:r>
              <a:rPr lang="en-US" sz="1400" dirty="0"/>
              <a:t> holds the value </a:t>
            </a:r>
            <a:r>
              <a:rPr lang="en-US" sz="1200" b="1" dirty="0">
                <a:solidFill>
                  <a:srgbClr val="0070C0"/>
                </a:solidFill>
                <a:latin typeface="Courier New" pitchFamily="49" charset="0"/>
                <a:cs typeface="Courier New" pitchFamily="49" charset="0"/>
              </a:rPr>
              <a:t>False</a:t>
            </a:r>
            <a:r>
              <a:rPr lang="en-US" sz="1400" dirty="0"/>
              <a:t>, the </a:t>
            </a:r>
            <a:r>
              <a:rPr lang="en-US" sz="1200" dirty="0">
                <a:latin typeface="Courier New" pitchFamily="49" charset="0"/>
                <a:cs typeface="Courier New" pitchFamily="49" charset="0"/>
              </a:rPr>
              <a:t>if</a:t>
            </a:r>
            <a:r>
              <a:rPr lang="en-US" sz="1400" dirty="0"/>
              <a:t> statement skips the first block of print statements and only executes what is in the </a:t>
            </a:r>
            <a:r>
              <a:rPr lang="en-US" sz="1200" dirty="0">
                <a:latin typeface="Courier New" pitchFamily="49" charset="0"/>
                <a:cs typeface="Courier New" pitchFamily="49" charset="0"/>
              </a:rPr>
              <a:t>else:</a:t>
            </a:r>
            <a:r>
              <a:rPr lang="en-US" sz="1400" dirty="0"/>
              <a:t> block.</a:t>
            </a:r>
          </a:p>
        </p:txBody>
      </p:sp>
      <p:sp>
        <p:nvSpPr>
          <p:cNvPr id="8" name="Right Brace 7"/>
          <p:cNvSpPr/>
          <p:nvPr/>
        </p:nvSpPr>
        <p:spPr>
          <a:xfrm>
            <a:off x="6019800" y="2895600"/>
            <a:ext cx="381000" cy="1295400"/>
          </a:xfrm>
          <a:prstGeom prst="rightBrace">
            <a:avLst>
              <a:gd name="adj1" fmla="val 8333"/>
              <a:gd name="adj2" fmla="val 5058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2590800" y="2286000"/>
            <a:ext cx="2971800" cy="0"/>
          </a:xfrm>
          <a:prstGeom prst="straightConnector1">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76600" y="5562600"/>
            <a:ext cx="2286000" cy="0"/>
          </a:xfrm>
          <a:prstGeom prst="straightConnector1">
            <a:avLst/>
          </a:prstGeom>
          <a:ln w="127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prstGeom prst="rect">
            <a:avLst/>
          </a:prstGeom>
        </p:spPr>
        <p:txBody>
          <a:bodyPr lIns="91425" tIns="91425" rIns="91425" bIns="91425" anchor="b" anchorCtr="0">
            <a:noAutofit/>
          </a:bodyPr>
          <a:lstStyle/>
          <a:p>
            <a:pPr>
              <a:buNone/>
            </a:pPr>
            <a:r>
              <a:rPr lang="en" dirty="0"/>
              <a:t>Booleans - the logical datatype</a:t>
            </a:r>
          </a:p>
        </p:txBody>
      </p:sp>
      <p:sp>
        <p:nvSpPr>
          <p:cNvPr id="2" name="Content Placeholder 1"/>
          <p:cNvSpPr>
            <a:spLocks noGrp="1"/>
          </p:cNvSpPr>
          <p:nvPr>
            <p:ph idx="1"/>
          </p:nvPr>
        </p:nvSpPr>
        <p:spPr/>
        <p:txBody>
          <a:bodyPr>
            <a:normAutofit/>
          </a:bodyPr>
          <a:lstStyle/>
          <a:p>
            <a:pPr>
              <a:spcBef>
                <a:spcPts val="1200"/>
              </a:spcBef>
            </a:pPr>
            <a:r>
              <a:rPr lang="en-US" sz="2800" dirty="0"/>
              <a:t>A Boolean ("</a:t>
            </a:r>
            <a:r>
              <a:rPr lang="en-US" sz="2800" dirty="0" err="1"/>
              <a:t>bool</a:t>
            </a:r>
            <a:r>
              <a:rPr lang="en-US" sz="2800" dirty="0"/>
              <a:t>") is actually a type of variable, like a string, </a:t>
            </a:r>
            <a:r>
              <a:rPr lang="en-US" sz="2800" dirty="0" err="1"/>
              <a:t>int</a:t>
            </a:r>
            <a:r>
              <a:rPr lang="en-US" sz="2800" dirty="0"/>
              <a:t>, or float. However, a Boolean is only allowed to take the values </a:t>
            </a:r>
            <a:r>
              <a:rPr lang="en-US" sz="2400" dirty="0">
                <a:latin typeface="Courier New" pitchFamily="49" charset="0"/>
                <a:cs typeface="Courier New" pitchFamily="49" charset="0"/>
              </a:rPr>
              <a:t>True</a:t>
            </a:r>
            <a:r>
              <a:rPr lang="en-US" sz="2800" dirty="0"/>
              <a:t> or </a:t>
            </a:r>
            <a:r>
              <a:rPr lang="en-US" sz="2400" dirty="0">
                <a:latin typeface="Courier New" pitchFamily="49" charset="0"/>
                <a:cs typeface="Courier New" pitchFamily="49" charset="0"/>
              </a:rPr>
              <a:t>False</a:t>
            </a:r>
            <a:r>
              <a:rPr lang="en-US" sz="2800" dirty="0"/>
              <a:t>.</a:t>
            </a:r>
          </a:p>
          <a:p>
            <a:pPr>
              <a:spcBef>
                <a:spcPts val="1200"/>
              </a:spcBef>
            </a:pPr>
            <a:r>
              <a:rPr lang="en-US" sz="2400" dirty="0">
                <a:latin typeface="Courier New" pitchFamily="49" charset="0"/>
                <a:cs typeface="Courier New" pitchFamily="49" charset="0"/>
              </a:rPr>
              <a:t>True</a:t>
            </a:r>
            <a:r>
              <a:rPr lang="en-US" sz="2800" dirty="0"/>
              <a:t> and </a:t>
            </a:r>
            <a:r>
              <a:rPr lang="en-US" sz="2400" dirty="0">
                <a:latin typeface="Courier New" pitchFamily="49" charset="0"/>
                <a:cs typeface="Courier New" pitchFamily="49" charset="0"/>
              </a:rPr>
              <a:t>False</a:t>
            </a:r>
            <a:r>
              <a:rPr lang="en-US" sz="2800" dirty="0"/>
              <a:t> are always capitalized and never in quotes. </a:t>
            </a:r>
          </a:p>
          <a:p>
            <a:pPr>
              <a:spcBef>
                <a:spcPts val="1200"/>
              </a:spcBef>
            </a:pPr>
            <a:r>
              <a:rPr lang="en-US" sz="2800" dirty="0"/>
              <a:t>Don't think of </a:t>
            </a:r>
            <a:r>
              <a:rPr lang="en-US" sz="2400" dirty="0">
                <a:latin typeface="Courier New" pitchFamily="49" charset="0"/>
                <a:cs typeface="Courier New" pitchFamily="49" charset="0"/>
              </a:rPr>
              <a:t>True</a:t>
            </a:r>
            <a:r>
              <a:rPr lang="en-US" sz="2800" dirty="0"/>
              <a:t> and </a:t>
            </a:r>
            <a:r>
              <a:rPr lang="en-US" sz="2400" dirty="0">
                <a:latin typeface="Courier New" pitchFamily="49" charset="0"/>
                <a:cs typeface="Courier New" pitchFamily="49" charset="0"/>
              </a:rPr>
              <a:t>False</a:t>
            </a:r>
            <a:r>
              <a:rPr lang="en-US" sz="2800" dirty="0"/>
              <a:t> as words. You can't treat them like you would strings. To the computer, they're actually interpreted as the numbers 1 and 0, respectively.</a:t>
            </a:r>
          </a:p>
        </p:txBody>
      </p:sp>
      <p:sp>
        <p:nvSpPr>
          <p:cNvPr id="3" name="Slide Number Placeholder 2"/>
          <p:cNvSpPr>
            <a:spLocks noGrp="1"/>
          </p:cNvSpPr>
          <p:nvPr>
            <p:ph type="sldNum" sz="quarter" idx="12"/>
          </p:nvPr>
        </p:nvSpPr>
        <p:spPr/>
        <p:txBody>
          <a:bodyPr/>
          <a:lstStyle/>
          <a:p>
            <a:fld id="{1F9F0B16-AAA5-4790-BCBA-E678911F1380}" type="slidenum">
              <a:rPr lang="en-US" smtClean="0"/>
              <a:t>9</a:t>
            </a:fld>
            <a:endParaRPr lang="en-US"/>
          </a:p>
        </p:txBody>
      </p:sp>
    </p:spTree>
    <p:extLst>
      <p:ext uri="{BB962C8B-B14F-4D97-AF65-F5344CB8AC3E}">
        <p14:creationId xmlns:p14="http://schemas.microsoft.com/office/powerpoint/2010/main" val="3686439583"/>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TotalTime>
  <Words>4558</Words>
  <Application>Microsoft Macintosh PowerPoint</Application>
  <PresentationFormat>On-screen Show (4:3)</PresentationFormat>
  <Paragraphs>886</Paragraphs>
  <Slides>77</Slides>
  <Notes>75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Courier New</vt:lpstr>
      <vt:lpstr>Wingdings</vt:lpstr>
      <vt:lpstr>Office Theme</vt:lpstr>
      <vt:lpstr>Welcome to Programming Bootcamp!</vt:lpstr>
      <vt:lpstr>Lab1: Common mistakes</vt:lpstr>
      <vt:lpstr>Writing code that makes decisions: if/else statements</vt:lpstr>
      <vt:lpstr>Today's topics</vt:lpstr>
      <vt:lpstr>1. if/else statements</vt:lpstr>
      <vt:lpstr>Control statements – what are they?</vt:lpstr>
      <vt:lpstr>Control statements – what are they?</vt:lpstr>
      <vt:lpstr>Control statements – what are they?</vt:lpstr>
      <vt:lpstr>Booleans - the logical datatype</vt:lpstr>
      <vt:lpstr>if/else statement</vt:lpstr>
      <vt:lpstr>if/else statement</vt:lpstr>
      <vt:lpstr>What kinds of "conditionals" are allowed?</vt:lpstr>
      <vt:lpstr>Forming conditionals</vt:lpstr>
      <vt:lpstr>Question 1</vt:lpstr>
      <vt:lpstr>Question 1</vt:lpstr>
      <vt:lpstr>Question 2</vt:lpstr>
      <vt:lpstr>Question 2</vt:lpstr>
      <vt:lpstr>Question 3</vt:lpstr>
      <vt:lpstr>Question 3</vt:lpstr>
      <vt:lpstr>Question 4</vt:lpstr>
      <vt:lpstr>Question 4</vt:lpstr>
      <vt:lpstr>Question 5</vt:lpstr>
      <vt:lpstr>Question 5</vt:lpstr>
      <vt:lpstr>Question 6</vt:lpstr>
      <vt:lpstr>Question 6</vt:lpstr>
      <vt:lpstr>Question 7</vt:lpstr>
      <vt:lpstr>Question 7</vt:lpstr>
      <vt:lpstr>Question 8</vt:lpstr>
      <vt:lpstr>Question 8</vt:lpstr>
      <vt:lpstr>Question 9</vt:lpstr>
      <vt:lpstr>Question 9</vt:lpstr>
      <vt:lpstr>Question 10</vt:lpstr>
      <vt:lpstr>Question 10</vt:lpstr>
      <vt:lpstr>Question 11</vt:lpstr>
      <vt:lpstr>Question 11</vt:lpstr>
      <vt:lpstr>Question 12</vt:lpstr>
      <vt:lpstr>Question 12</vt:lpstr>
      <vt:lpstr>Note on indentation</vt:lpstr>
      <vt:lpstr>Other forms of the if statement</vt:lpstr>
      <vt:lpstr>Other forms of the if statement</vt:lpstr>
      <vt:lpstr>2. Built-in functions</vt:lpstr>
      <vt:lpstr>What's a built-in function?</vt:lpstr>
      <vt:lpstr>input()</vt:lpstr>
      <vt:lpstr>input()</vt:lpstr>
      <vt:lpstr>input()</vt:lpstr>
      <vt:lpstr>len()</vt:lpstr>
      <vt:lpstr>abs()</vt:lpstr>
      <vt:lpstr>round()</vt:lpstr>
      <vt:lpstr>There are many more!</vt:lpstr>
      <vt:lpstr>3. Non-built-in functions</vt:lpstr>
      <vt:lpstr>What is a non-built-in function?</vt:lpstr>
      <vt:lpstr>How to use a module</vt:lpstr>
      <vt:lpstr>The math module</vt:lpstr>
      <vt:lpstr>The random module</vt:lpstr>
      <vt:lpstr>Variations of importing</vt:lpstr>
      <vt:lpstr>There are many more!</vt:lpstr>
      <vt:lpstr>4. Understanding the PyDocs</vt:lpstr>
      <vt:lpstr>A quick primer on reading the PyDocs</vt:lpstr>
      <vt:lpstr>A quick primer on reading the PyDocs</vt:lpstr>
      <vt:lpstr>A quick primer on reading the PyDocs</vt:lpstr>
      <vt:lpstr>A quick primer on reading the PyDocs</vt:lpstr>
      <vt:lpstr>5. Commenting your code</vt:lpstr>
      <vt:lpstr>Commenting your code</vt:lpstr>
      <vt:lpstr>Multi-line comments</vt:lpstr>
      <vt:lpstr>When should I comment?</vt:lpstr>
      <vt:lpstr>Appendix: More if/else examples &amp; practice</vt:lpstr>
      <vt:lpstr>More practice</vt:lpstr>
      <vt:lpstr>More practice</vt:lpstr>
      <vt:lpstr>More practice</vt:lpstr>
      <vt:lpstr>More practice</vt:lpstr>
      <vt:lpstr>More practice</vt:lpstr>
      <vt:lpstr>More practice</vt:lpstr>
      <vt:lpstr>More practice</vt:lpstr>
      <vt:lpstr>More practice</vt:lpstr>
      <vt:lpstr>More practice</vt:lpstr>
      <vt:lpstr>Tips about Programming</vt:lpstr>
      <vt:lpstr>Rosalind Example</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dc:creator>
  <cp:lastModifiedBy>Microsoft Office User</cp:lastModifiedBy>
  <cp:revision>109</cp:revision>
  <cp:lastPrinted>2017-09-06T19:04:51Z</cp:lastPrinted>
  <dcterms:created xsi:type="dcterms:W3CDTF">2013-08-01T01:13:52Z</dcterms:created>
  <dcterms:modified xsi:type="dcterms:W3CDTF">2018-07-24T20:49:04Z</dcterms:modified>
</cp:coreProperties>
</file>